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61" r:id="rId6"/>
    <p:sldId id="260" r:id="rId7"/>
    <p:sldId id="259" r:id="rId8"/>
    <p:sldId id="258" r:id="rId9"/>
    <p:sldId id="257" r:id="rId10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CC"/>
    <a:srgbClr val="FF33CC"/>
    <a:srgbClr val="FFEBFF"/>
    <a:srgbClr val="FFFFFF"/>
    <a:srgbClr val="FF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microsoft.com/office/2016/11/relationships/changesInfo" Target="changesInfos/changesInfo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IVA Palčić Strčić" userId="ba6dff45-8d8f-4a43-b954-a00cf4685489" providerId="ADAL" clId="{84CCF4D7-7494-4877-98B1-7007FB16537B}"/>
    <pc:docChg chg="modSld">
      <pc:chgData name="IVA Palčić Strčić" userId="ba6dff45-8d8f-4a43-b954-a00cf4685489" providerId="ADAL" clId="{84CCF4D7-7494-4877-98B1-7007FB16537B}" dt="2021-11-29T21:54:25.536" v="1" actId="20577"/>
      <pc:docMkLst>
        <pc:docMk/>
      </pc:docMkLst>
      <pc:sldChg chg="modSp">
        <pc:chgData name="IVA Palčić Strčić" userId="ba6dff45-8d8f-4a43-b954-a00cf4685489" providerId="ADAL" clId="{84CCF4D7-7494-4877-98B1-7007FB16537B}" dt="2021-11-29T21:54:25.536" v="1" actId="20577"/>
        <pc:sldMkLst>
          <pc:docMk/>
          <pc:sldMk cId="1668112727" sldId="259"/>
        </pc:sldMkLst>
        <pc:spChg chg="mod">
          <ac:chgData name="IVA Palčić Strčić" userId="ba6dff45-8d8f-4a43-b954-a00cf4685489" providerId="ADAL" clId="{84CCF4D7-7494-4877-98B1-7007FB16537B}" dt="2021-11-29T21:54:25.536" v="1" actId="20577"/>
          <ac:spMkLst>
            <pc:docMk/>
            <pc:sldMk cId="1668112727" sldId="259"/>
            <ac:spMk id="16" creationId="{4DF53513-6506-454C-8BBD-D868EF3C45D5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E3EA0DBE-D652-446F-9D83-28A56293A7D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3C7C7539-B275-4783-8B47-0048C5BBF15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/>
              <a:t>Kliknite da biste uredili stil podnaslova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B7D382F2-4AEB-4A01-8848-AAA9A9EF8B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7D0BB-86FC-48D2-9DB8-98F2C862A3B5}" type="datetimeFigureOut">
              <a:rPr lang="hr-HR" smtClean="0"/>
              <a:t>29.11.2021.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C2A09A75-82AF-4EF6-ACDA-626C6C7E96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19CBC63A-3919-4F93-8D7C-2B31E42D58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CBD1B1-7793-405D-8810-1F0AAAFC17EB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9419037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6FD1776B-29E3-4D88-9670-5CB73C7B61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67789F6A-DEF6-42EC-82D6-CBC0BC38F21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335DC9B2-BDD2-46A7-9F88-E5CCC25488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7D0BB-86FC-48D2-9DB8-98F2C862A3B5}" type="datetimeFigureOut">
              <a:rPr lang="hr-HR" smtClean="0"/>
              <a:t>29.11.2021.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87A49D8D-42B4-42D5-8F8C-76DDCC6D4B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1245F65C-2299-475C-8E4F-CB5D867B4E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CBD1B1-7793-405D-8810-1F0AAAFC17EB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4689985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>
            <a:extLst>
              <a:ext uri="{FF2B5EF4-FFF2-40B4-BE49-F238E27FC236}">
                <a16:creationId xmlns:a16="http://schemas.microsoft.com/office/drawing/2014/main" id="{13B9E4B6-A7C5-42A7-AC9B-6F437061A91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E6B6979B-08D5-4EC2-A55F-29BFC3FA519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D1B8441A-C5AD-44A0-A740-46265BEF4B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7D0BB-86FC-48D2-9DB8-98F2C862A3B5}" type="datetimeFigureOut">
              <a:rPr lang="hr-HR" smtClean="0"/>
              <a:t>29.11.2021.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7813BC31-C5BC-41DF-B7B9-E31E9E1120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420ACB3E-6617-4ECB-A07D-0B6760ED31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CBD1B1-7793-405D-8810-1F0AAAFC17EB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2299811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F26024DD-57EA-402A-912D-4E3217F34D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3AA0D6BA-12AF-4F97-93F0-27BFC7EFA0C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700C9875-3656-4923-B4E5-2D5A921C16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7D0BB-86FC-48D2-9DB8-98F2C862A3B5}" type="datetimeFigureOut">
              <a:rPr lang="hr-HR" smtClean="0"/>
              <a:t>29.11.2021.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87A4E7D9-1000-40AA-B691-90FA745C99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9C9113F0-BCDF-4904-A4A8-960184108E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CBD1B1-7793-405D-8810-1F0AAAFC17EB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0401198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21E35041-642B-4EE8-91B1-EE8A2B475F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11B84C26-4B00-4C1D-8345-BBC0FE3F21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C097BEA8-4378-49FE-BCB9-A07D373C87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7D0BB-86FC-48D2-9DB8-98F2C862A3B5}" type="datetimeFigureOut">
              <a:rPr lang="hr-HR" smtClean="0"/>
              <a:t>29.11.2021.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9F3FBD1C-7DEA-4D74-9DCA-B1928A3FDE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366D8E6F-DF8D-41A0-82EC-4A4238222F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CBD1B1-7793-405D-8810-1F0AAAFC17EB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3759232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CCFF3FD-2224-481C-8C1C-C0AB05C5D8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101C6B66-5E60-4209-AB53-2ED3E9714B3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5B5C7E9A-3D98-4582-A426-35FE3EF1D70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3F0BCF07-2D13-4F6F-85CC-E7FD03A1E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7D0BB-86FC-48D2-9DB8-98F2C862A3B5}" type="datetimeFigureOut">
              <a:rPr lang="hr-HR" smtClean="0"/>
              <a:t>29.11.2021.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08E7183F-2FF1-4358-8F4D-B39ADF5E88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76018421-2CC1-4D30-B158-1175FA1B67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CBD1B1-7793-405D-8810-1F0AAAFC17EB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8087351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98B50A5E-704F-4B1C-85D5-AF723E0621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CECB6813-1542-41C0-8F05-DF18B2D1367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18BECC6D-EBBF-4613-9C4A-B69B4B7FD32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teksta 4">
            <a:extLst>
              <a:ext uri="{FF2B5EF4-FFF2-40B4-BE49-F238E27FC236}">
                <a16:creationId xmlns:a16="http://schemas.microsoft.com/office/drawing/2014/main" id="{39B42989-70E4-48D5-851E-AB3D67593B6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6" name="Rezervirano mjesto sadržaja 5">
            <a:extLst>
              <a:ext uri="{FF2B5EF4-FFF2-40B4-BE49-F238E27FC236}">
                <a16:creationId xmlns:a16="http://schemas.microsoft.com/office/drawing/2014/main" id="{6D8E0EB7-9870-441B-B6B4-3ED006C6D4F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7" name="Rezervirano mjesto datuma 6">
            <a:extLst>
              <a:ext uri="{FF2B5EF4-FFF2-40B4-BE49-F238E27FC236}">
                <a16:creationId xmlns:a16="http://schemas.microsoft.com/office/drawing/2014/main" id="{91DC1951-10AA-4BBA-B697-374553567F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7D0BB-86FC-48D2-9DB8-98F2C862A3B5}" type="datetimeFigureOut">
              <a:rPr lang="hr-HR" smtClean="0"/>
              <a:t>29.11.2021.</a:t>
            </a:fld>
            <a:endParaRPr lang="hr-HR"/>
          </a:p>
        </p:txBody>
      </p:sp>
      <p:sp>
        <p:nvSpPr>
          <p:cNvPr id="8" name="Rezervirano mjesto podnožja 7">
            <a:extLst>
              <a:ext uri="{FF2B5EF4-FFF2-40B4-BE49-F238E27FC236}">
                <a16:creationId xmlns:a16="http://schemas.microsoft.com/office/drawing/2014/main" id="{AB00B820-79E0-4569-BDAC-DA18DE45A0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>
            <a:extLst>
              <a:ext uri="{FF2B5EF4-FFF2-40B4-BE49-F238E27FC236}">
                <a16:creationId xmlns:a16="http://schemas.microsoft.com/office/drawing/2014/main" id="{AD50C27D-D349-4BF5-B02F-E24BAB562D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CBD1B1-7793-405D-8810-1F0AAAFC17EB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7390277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3442AC23-F0DB-4F83-8448-CE27C4F1AA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datuma 2">
            <a:extLst>
              <a:ext uri="{FF2B5EF4-FFF2-40B4-BE49-F238E27FC236}">
                <a16:creationId xmlns:a16="http://schemas.microsoft.com/office/drawing/2014/main" id="{89562745-49C9-4AE7-BDE2-B9D6D6488A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7D0BB-86FC-48D2-9DB8-98F2C862A3B5}" type="datetimeFigureOut">
              <a:rPr lang="hr-HR" smtClean="0"/>
              <a:t>29.11.2021.</a:t>
            </a:fld>
            <a:endParaRPr lang="hr-HR"/>
          </a:p>
        </p:txBody>
      </p:sp>
      <p:sp>
        <p:nvSpPr>
          <p:cNvPr id="4" name="Rezervirano mjesto podnožja 3">
            <a:extLst>
              <a:ext uri="{FF2B5EF4-FFF2-40B4-BE49-F238E27FC236}">
                <a16:creationId xmlns:a16="http://schemas.microsoft.com/office/drawing/2014/main" id="{B293EA57-680D-40B7-83EF-BD89D0DA9F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>
            <a:extLst>
              <a:ext uri="{FF2B5EF4-FFF2-40B4-BE49-F238E27FC236}">
                <a16:creationId xmlns:a16="http://schemas.microsoft.com/office/drawing/2014/main" id="{1D8D9A55-9FD8-4740-A770-90AB624310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CBD1B1-7793-405D-8810-1F0AAAFC17EB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6441703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>
            <a:extLst>
              <a:ext uri="{FF2B5EF4-FFF2-40B4-BE49-F238E27FC236}">
                <a16:creationId xmlns:a16="http://schemas.microsoft.com/office/drawing/2014/main" id="{4FE2CE4D-264B-4F4F-8935-AD731784E3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7D0BB-86FC-48D2-9DB8-98F2C862A3B5}" type="datetimeFigureOut">
              <a:rPr lang="hr-HR" smtClean="0"/>
              <a:t>29.11.2021.</a:t>
            </a:fld>
            <a:endParaRPr lang="hr-HR"/>
          </a:p>
        </p:txBody>
      </p:sp>
      <p:sp>
        <p:nvSpPr>
          <p:cNvPr id="3" name="Rezervirano mjesto podnožja 2">
            <a:extLst>
              <a:ext uri="{FF2B5EF4-FFF2-40B4-BE49-F238E27FC236}">
                <a16:creationId xmlns:a16="http://schemas.microsoft.com/office/drawing/2014/main" id="{4ECB6C69-89FA-4A5B-B2C0-230F75A200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>
            <a:extLst>
              <a:ext uri="{FF2B5EF4-FFF2-40B4-BE49-F238E27FC236}">
                <a16:creationId xmlns:a16="http://schemas.microsoft.com/office/drawing/2014/main" id="{DBC2A3F2-1666-449F-8758-039FD373F8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CBD1B1-7793-405D-8810-1F0AAAFC17EB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9349135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EF4D4B3B-5992-4C0F-9B21-0398084998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B4C54D23-EFE5-45B8-AA65-E8F1C35B1AD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398CA754-D600-47E8-9666-4BFEEE5A193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0B8A0BD1-70BC-43C1-8D4E-7319710000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7D0BB-86FC-48D2-9DB8-98F2C862A3B5}" type="datetimeFigureOut">
              <a:rPr lang="hr-HR" smtClean="0"/>
              <a:t>29.11.2021.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D67FA2F1-6033-4660-A25D-47E77D084D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87A45D45-402E-44B1-8B5F-2A676680B9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CBD1B1-7793-405D-8810-1F0AAAFC17EB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7944768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79651DFE-737A-4C47-8EE6-BF9DFEB938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like 2">
            <a:extLst>
              <a:ext uri="{FF2B5EF4-FFF2-40B4-BE49-F238E27FC236}">
                <a16:creationId xmlns:a16="http://schemas.microsoft.com/office/drawing/2014/main" id="{62BD7398-F5CF-47C6-807B-13646C9533C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3924E881-BA70-445E-A9E6-9DC0F8A6DAF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95CA720C-DE75-451A-A0F2-C5E16328DE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7D0BB-86FC-48D2-9DB8-98F2C862A3B5}" type="datetimeFigureOut">
              <a:rPr lang="hr-HR" smtClean="0"/>
              <a:t>29.11.2021.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87FD7DD7-9504-41D4-9E28-B4B3BA5116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B6647F2E-11D6-4F3D-9A7F-17954B7A8A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CBD1B1-7793-405D-8810-1F0AAAFC17EB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2455517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>
            <a:extLst>
              <a:ext uri="{FF2B5EF4-FFF2-40B4-BE49-F238E27FC236}">
                <a16:creationId xmlns:a16="http://schemas.microsoft.com/office/drawing/2014/main" id="{BEFD4303-7C15-48C3-B619-80A9C9C6D9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B9D7E70A-0505-4962-B705-8E9823B66C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5E5E3008-9A52-407C-A098-6F16FD81F41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77D0BB-86FC-48D2-9DB8-98F2C862A3B5}" type="datetimeFigureOut">
              <a:rPr lang="hr-HR" smtClean="0"/>
              <a:t>29.11.2021.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2395D076-FC49-47B1-8CDA-5EF857D9011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6140854E-61EA-4B01-89F0-08B478F752D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CBD1B1-7793-405D-8810-1F0AAAFC17EB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0775419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microsoft.com/office/2007/relationships/hdphoto" Target="../media/hdphoto2.wdp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slideLayout" Target="../slideLayouts/slideLayout1.xml"/><Relationship Id="rId7" Type="http://schemas.microsoft.com/office/2007/relationships/hdphoto" Target="../media/hdphoto3.wdp"/><Relationship Id="rId12" Type="http://schemas.openxmlformats.org/officeDocument/2006/relationships/image" Target="../media/image9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7.png"/><Relationship Id="rId11" Type="http://schemas.openxmlformats.org/officeDocument/2006/relationships/hyperlink" Target="https://www.bookwidgets.com/play/Gkxasda--iQAEgQOVvAAAA/CCDFLCH/di8-l07-mod" TargetMode="External"/><Relationship Id="rId5" Type="http://schemas.microsoft.com/office/2007/relationships/hdphoto" Target="../media/hdphoto1.wdp"/><Relationship Id="rId10" Type="http://schemas.openxmlformats.org/officeDocument/2006/relationships/image" Target="../media/image6.png"/><Relationship Id="rId4" Type="http://schemas.openxmlformats.org/officeDocument/2006/relationships/image" Target="../media/image1.png"/><Relationship Id="rId9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microsoft.com/office/2007/relationships/hdphoto" Target="../media/hdphoto1.wdp"/><Relationship Id="rId7" Type="http://schemas.openxmlformats.org/officeDocument/2006/relationships/image" Target="../media/image1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11" Type="http://schemas.openxmlformats.org/officeDocument/2006/relationships/image" Target="../media/image16.png"/><Relationship Id="rId5" Type="http://schemas.microsoft.com/office/2007/relationships/hdphoto" Target="../media/hdphoto4.wdp"/><Relationship Id="rId10" Type="http://schemas.openxmlformats.org/officeDocument/2006/relationships/image" Target="../media/image15.png"/><Relationship Id="rId4" Type="http://schemas.openxmlformats.org/officeDocument/2006/relationships/image" Target="../media/image10.png"/><Relationship Id="rId9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openxmlformats.org/officeDocument/2006/relationships/image" Target="../media/image25.png"/><Relationship Id="rId3" Type="http://schemas.microsoft.com/office/2007/relationships/hdphoto" Target="../media/hdphoto1.wdp"/><Relationship Id="rId7" Type="http://schemas.openxmlformats.org/officeDocument/2006/relationships/image" Target="../media/image19.png"/><Relationship Id="rId12" Type="http://schemas.openxmlformats.org/officeDocument/2006/relationships/image" Target="../media/image2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11" Type="http://schemas.openxmlformats.org/officeDocument/2006/relationships/image" Target="../media/image23.png"/><Relationship Id="rId5" Type="http://schemas.microsoft.com/office/2007/relationships/hdphoto" Target="../media/hdphoto5.wdp"/><Relationship Id="rId10" Type="http://schemas.openxmlformats.org/officeDocument/2006/relationships/image" Target="../media/image22.png"/><Relationship Id="rId4" Type="http://schemas.openxmlformats.org/officeDocument/2006/relationships/image" Target="../media/image17.png"/><Relationship Id="rId9" Type="http://schemas.openxmlformats.org/officeDocument/2006/relationships/image" Target="../media/image21.png"/><Relationship Id="rId14" Type="http://schemas.openxmlformats.org/officeDocument/2006/relationships/image" Target="../media/image2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8584C1A5-4D87-49C7-B960-4C631A8D5D6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F946A7C2-68DB-433E-A9C8-07044E89516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BF7CB574-F3AE-46E9-B724-AE05FA8D01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928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4FFE0B13-921E-495A-8024-B6954DCB6B3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5898" y="194791"/>
            <a:ext cx="4578493" cy="6468417"/>
          </a:xfrm>
          <a:prstGeom prst="rect">
            <a:avLst/>
          </a:prstGeom>
        </p:spPr>
      </p:pic>
      <p:pic>
        <p:nvPicPr>
          <p:cNvPr id="7" name="Slika 6">
            <a:extLst>
              <a:ext uri="{FF2B5EF4-FFF2-40B4-BE49-F238E27FC236}">
                <a16:creationId xmlns:a16="http://schemas.microsoft.com/office/drawing/2014/main" id="{3085791D-3AEA-4A2E-8F8A-F2FA51F3107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06519" y="5128394"/>
            <a:ext cx="5883150" cy="1097375"/>
          </a:xfrm>
          <a:prstGeom prst="rect">
            <a:avLst/>
          </a:prstGeom>
        </p:spPr>
      </p:pic>
      <p:sp>
        <p:nvSpPr>
          <p:cNvPr id="8" name="TekstniOkvir 7">
            <a:extLst>
              <a:ext uri="{FF2B5EF4-FFF2-40B4-BE49-F238E27FC236}">
                <a16:creationId xmlns:a16="http://schemas.microsoft.com/office/drawing/2014/main" id="{2B8FA290-FF46-455F-A968-ED4FCB0B6A0B}"/>
              </a:ext>
            </a:extLst>
          </p:cNvPr>
          <p:cNvSpPr txBox="1"/>
          <p:nvPr/>
        </p:nvSpPr>
        <p:spPr>
          <a:xfrm>
            <a:off x="6102493" y="1202908"/>
            <a:ext cx="5367148" cy="2862322"/>
          </a:xfrm>
          <a:prstGeom prst="rect">
            <a:avLst/>
          </a:prstGeom>
          <a:solidFill>
            <a:srgbClr val="FFC5FF"/>
          </a:solidFill>
        </p:spPr>
        <p:txBody>
          <a:bodyPr wrap="square" rtlCol="0">
            <a:spAutoFit/>
          </a:bodyPr>
          <a:lstStyle/>
          <a:p>
            <a:r>
              <a:rPr lang="hr-HR" sz="5400" b="1" dirty="0">
                <a:solidFill>
                  <a:srgbClr val="CC00CC"/>
                </a:solidFill>
              </a:rPr>
              <a:t>UNIT 2</a:t>
            </a:r>
          </a:p>
          <a:p>
            <a:r>
              <a:rPr lang="hr-HR" sz="5400" b="1" dirty="0" err="1">
                <a:solidFill>
                  <a:srgbClr val="CC00CC"/>
                </a:solidFill>
              </a:rPr>
              <a:t>Lesson</a:t>
            </a:r>
            <a:r>
              <a:rPr lang="hr-HR" sz="5400" b="1" dirty="0">
                <a:solidFill>
                  <a:srgbClr val="CC00CC"/>
                </a:solidFill>
              </a:rPr>
              <a:t> 7</a:t>
            </a:r>
          </a:p>
          <a:p>
            <a:r>
              <a:rPr lang="en-US" sz="3200" dirty="0">
                <a:solidFill>
                  <a:srgbClr val="FF33CC"/>
                </a:solidFill>
              </a:rPr>
              <a:t>IN SYNC WITH YOUR PARENTS</a:t>
            </a:r>
            <a:endParaRPr lang="hr-HR" sz="3200" dirty="0">
              <a:solidFill>
                <a:srgbClr val="FF33CC"/>
              </a:solidFill>
            </a:endParaRPr>
          </a:p>
          <a:p>
            <a:r>
              <a:rPr lang="hr-HR" sz="4000" dirty="0" err="1">
                <a:solidFill>
                  <a:srgbClr val="FF78D6"/>
                </a:solidFill>
              </a:rPr>
              <a:t>Part</a:t>
            </a:r>
            <a:r>
              <a:rPr lang="hr-HR" sz="4000" dirty="0">
                <a:solidFill>
                  <a:srgbClr val="FF78D6"/>
                </a:solidFill>
              </a:rPr>
              <a:t> 3</a:t>
            </a:r>
          </a:p>
        </p:txBody>
      </p:sp>
    </p:spTree>
    <p:extLst>
      <p:ext uri="{BB962C8B-B14F-4D97-AF65-F5344CB8AC3E}">
        <p14:creationId xmlns:p14="http://schemas.microsoft.com/office/powerpoint/2010/main" val="19671972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8584C1A5-4D87-49C7-B960-4C631A8D5D6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F946A7C2-68DB-433E-A9C8-07044E89516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BF7CB574-F3AE-46E9-B724-AE05FA8D01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854"/>
            <a:ext cx="12192000" cy="6871854"/>
          </a:xfrm>
          <a:prstGeom prst="rect">
            <a:avLst/>
          </a:prstGeom>
        </p:spPr>
      </p:pic>
      <p:pic>
        <p:nvPicPr>
          <p:cNvPr id="6" name="Slika 5">
            <a:extLst>
              <a:ext uri="{FF2B5EF4-FFF2-40B4-BE49-F238E27FC236}">
                <a16:creationId xmlns:a16="http://schemas.microsoft.com/office/drawing/2014/main" id="{B4C28B30-D372-4CAF-B591-96B1530402D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3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524000" y="-6927"/>
            <a:ext cx="9640957" cy="6858000"/>
          </a:xfrm>
          <a:prstGeom prst="rect">
            <a:avLst/>
          </a:prstGeom>
        </p:spPr>
      </p:pic>
      <p:sp>
        <p:nvSpPr>
          <p:cNvPr id="7" name="TekstniOkvir 6">
            <a:extLst>
              <a:ext uri="{FF2B5EF4-FFF2-40B4-BE49-F238E27FC236}">
                <a16:creationId xmlns:a16="http://schemas.microsoft.com/office/drawing/2014/main" id="{31B637E9-81B5-4B58-9E55-160A5E6A8090}"/>
              </a:ext>
            </a:extLst>
          </p:cNvPr>
          <p:cNvSpPr txBox="1"/>
          <p:nvPr/>
        </p:nvSpPr>
        <p:spPr>
          <a:xfrm>
            <a:off x="386652" y="1286373"/>
            <a:ext cx="3537515" cy="1500667"/>
          </a:xfrm>
          <a:prstGeom prst="rect">
            <a:avLst/>
          </a:prstGeom>
          <a:solidFill>
            <a:srgbClr val="FFE7FF"/>
          </a:solidFill>
          <a:ln w="38100">
            <a:solidFill>
              <a:srgbClr val="CC00CC"/>
            </a:solidFill>
          </a:ln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en-US" sz="1600" b="1" dirty="0"/>
              <a:t>I can... I’m allowed to... I can’t... I have to... I don’t have to... I mustn’t... I’m not allowed to...</a:t>
            </a:r>
            <a:endParaRPr lang="hr-HR" sz="1600" b="1" dirty="0"/>
          </a:p>
        </p:txBody>
      </p:sp>
      <p:sp>
        <p:nvSpPr>
          <p:cNvPr id="8" name="TekstniOkvir 7">
            <a:extLst>
              <a:ext uri="{FF2B5EF4-FFF2-40B4-BE49-F238E27FC236}">
                <a16:creationId xmlns:a16="http://schemas.microsoft.com/office/drawing/2014/main" id="{DF639F6F-FBA1-4DD2-9647-CFAE64653377}"/>
              </a:ext>
            </a:extLst>
          </p:cNvPr>
          <p:cNvSpPr txBox="1"/>
          <p:nvPr/>
        </p:nvSpPr>
        <p:spPr>
          <a:xfrm>
            <a:off x="4079690" y="412929"/>
            <a:ext cx="2738362" cy="1993110"/>
          </a:xfrm>
          <a:prstGeom prst="rect">
            <a:avLst/>
          </a:prstGeom>
          <a:solidFill>
            <a:srgbClr val="FFE7FF"/>
          </a:solidFill>
          <a:ln w="38100">
            <a:solidFill>
              <a:srgbClr val="CC00CC"/>
            </a:solidFill>
          </a:ln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hr-HR" sz="1600" b="1" dirty="0"/>
              <a:t>PERMISSION </a:t>
            </a:r>
          </a:p>
          <a:p>
            <a:pPr algn="ctr">
              <a:lnSpc>
                <a:spcPct val="200000"/>
              </a:lnSpc>
            </a:pPr>
            <a:r>
              <a:rPr lang="hr-HR" sz="1600" b="1" dirty="0"/>
              <a:t>OBLIGATION </a:t>
            </a:r>
          </a:p>
          <a:p>
            <a:pPr algn="ctr">
              <a:lnSpc>
                <a:spcPct val="200000"/>
              </a:lnSpc>
            </a:pPr>
            <a:r>
              <a:rPr lang="hr-HR" sz="1600" b="1" dirty="0"/>
              <a:t>NO OBLIGATION </a:t>
            </a:r>
          </a:p>
          <a:p>
            <a:pPr algn="ctr">
              <a:lnSpc>
                <a:spcPct val="200000"/>
              </a:lnSpc>
            </a:pPr>
            <a:r>
              <a:rPr lang="hr-HR" sz="1600" b="1" dirty="0"/>
              <a:t>PROHIBITION</a:t>
            </a:r>
          </a:p>
        </p:txBody>
      </p:sp>
      <p:sp>
        <p:nvSpPr>
          <p:cNvPr id="9" name="TekstniOkvir 8">
            <a:extLst>
              <a:ext uri="{FF2B5EF4-FFF2-40B4-BE49-F238E27FC236}">
                <a16:creationId xmlns:a16="http://schemas.microsoft.com/office/drawing/2014/main" id="{79E74B3A-46D5-424E-B7BB-8D52A007D0E3}"/>
              </a:ext>
            </a:extLst>
          </p:cNvPr>
          <p:cNvSpPr txBox="1"/>
          <p:nvPr/>
        </p:nvSpPr>
        <p:spPr>
          <a:xfrm>
            <a:off x="6202373" y="2023314"/>
            <a:ext cx="2080494" cy="369332"/>
          </a:xfrm>
          <a:prstGeom prst="rect">
            <a:avLst/>
          </a:prstGeom>
          <a:solidFill>
            <a:srgbClr val="FFEBFF"/>
          </a:solidFill>
          <a:ln w="28575">
            <a:solidFill>
              <a:srgbClr val="CC00CC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33CC"/>
                </a:solidFill>
              </a:rPr>
              <a:t>I’m not allowed to...</a:t>
            </a:r>
            <a:endParaRPr lang="hr-HR" dirty="0">
              <a:solidFill>
                <a:srgbClr val="FF33CC"/>
              </a:solidFill>
            </a:endParaRPr>
          </a:p>
        </p:txBody>
      </p:sp>
      <p:sp>
        <p:nvSpPr>
          <p:cNvPr id="10" name="TekstniOkvir 9">
            <a:extLst>
              <a:ext uri="{FF2B5EF4-FFF2-40B4-BE49-F238E27FC236}">
                <a16:creationId xmlns:a16="http://schemas.microsoft.com/office/drawing/2014/main" id="{6F47B702-A646-4956-90DF-1DD518E2E11B}"/>
              </a:ext>
            </a:extLst>
          </p:cNvPr>
          <p:cNvSpPr txBox="1"/>
          <p:nvPr/>
        </p:nvSpPr>
        <p:spPr>
          <a:xfrm>
            <a:off x="8361286" y="2037331"/>
            <a:ext cx="1306851" cy="369332"/>
          </a:xfrm>
          <a:prstGeom prst="rect">
            <a:avLst/>
          </a:prstGeom>
          <a:solidFill>
            <a:srgbClr val="FFEBFF"/>
          </a:solidFill>
          <a:ln w="28575">
            <a:solidFill>
              <a:srgbClr val="CC00CC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33CC"/>
                </a:solidFill>
              </a:rPr>
              <a:t>I mustn’t...</a:t>
            </a:r>
            <a:endParaRPr lang="hr-HR" dirty="0">
              <a:solidFill>
                <a:srgbClr val="FF33CC"/>
              </a:solidFill>
            </a:endParaRPr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id="{6CD93A97-8578-40DD-9F54-C2204F7C855E}"/>
              </a:ext>
            </a:extLst>
          </p:cNvPr>
          <p:cNvSpPr txBox="1"/>
          <p:nvPr/>
        </p:nvSpPr>
        <p:spPr>
          <a:xfrm>
            <a:off x="6202372" y="1561907"/>
            <a:ext cx="1799239" cy="369332"/>
          </a:xfrm>
          <a:prstGeom prst="rect">
            <a:avLst/>
          </a:prstGeom>
          <a:solidFill>
            <a:srgbClr val="FFEBFF"/>
          </a:solidFill>
          <a:ln w="28575">
            <a:solidFill>
              <a:srgbClr val="CC00CC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33CC"/>
                </a:solidFill>
              </a:rPr>
              <a:t>I don’t have to...</a:t>
            </a:r>
            <a:endParaRPr lang="hr-HR" dirty="0">
              <a:solidFill>
                <a:srgbClr val="FF33CC"/>
              </a:solidFill>
            </a:endParaRPr>
          </a:p>
        </p:txBody>
      </p:sp>
      <p:sp>
        <p:nvSpPr>
          <p:cNvPr id="13" name="TekstniOkvir 12">
            <a:extLst>
              <a:ext uri="{FF2B5EF4-FFF2-40B4-BE49-F238E27FC236}">
                <a16:creationId xmlns:a16="http://schemas.microsoft.com/office/drawing/2014/main" id="{A9484984-9AE5-4EEA-A1AB-D3C2B4E419B3}"/>
              </a:ext>
            </a:extLst>
          </p:cNvPr>
          <p:cNvSpPr txBox="1"/>
          <p:nvPr/>
        </p:nvSpPr>
        <p:spPr>
          <a:xfrm>
            <a:off x="6202372" y="1041126"/>
            <a:ext cx="1343843" cy="369332"/>
          </a:xfrm>
          <a:prstGeom prst="rect">
            <a:avLst/>
          </a:prstGeom>
          <a:solidFill>
            <a:srgbClr val="FFEBFF"/>
          </a:solidFill>
          <a:ln w="28575">
            <a:solidFill>
              <a:srgbClr val="CC00CC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33CC"/>
                </a:solidFill>
              </a:rPr>
              <a:t>I have to...</a:t>
            </a:r>
            <a:endParaRPr lang="hr-HR" dirty="0">
              <a:solidFill>
                <a:srgbClr val="FF33CC"/>
              </a:solidFill>
            </a:endParaRPr>
          </a:p>
        </p:txBody>
      </p:sp>
      <p:sp>
        <p:nvSpPr>
          <p:cNvPr id="14" name="TekstniOkvir 13">
            <a:extLst>
              <a:ext uri="{FF2B5EF4-FFF2-40B4-BE49-F238E27FC236}">
                <a16:creationId xmlns:a16="http://schemas.microsoft.com/office/drawing/2014/main" id="{014764BD-CC6A-426F-8F05-6B8C5187D761}"/>
              </a:ext>
            </a:extLst>
          </p:cNvPr>
          <p:cNvSpPr txBox="1"/>
          <p:nvPr/>
        </p:nvSpPr>
        <p:spPr>
          <a:xfrm>
            <a:off x="6202373" y="556755"/>
            <a:ext cx="1707632" cy="369332"/>
          </a:xfrm>
          <a:prstGeom prst="rect">
            <a:avLst/>
          </a:prstGeom>
          <a:solidFill>
            <a:srgbClr val="FFEBFF"/>
          </a:solidFill>
          <a:ln w="28575">
            <a:solidFill>
              <a:srgbClr val="CC00CC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33CC"/>
                </a:solidFill>
              </a:rPr>
              <a:t>I’m allowed to...</a:t>
            </a:r>
            <a:endParaRPr lang="hr-HR" dirty="0">
              <a:solidFill>
                <a:srgbClr val="FF33CC"/>
              </a:solidFill>
            </a:endParaRPr>
          </a:p>
        </p:txBody>
      </p:sp>
      <p:sp>
        <p:nvSpPr>
          <p:cNvPr id="15" name="TekstniOkvir 14">
            <a:extLst>
              <a:ext uri="{FF2B5EF4-FFF2-40B4-BE49-F238E27FC236}">
                <a16:creationId xmlns:a16="http://schemas.microsoft.com/office/drawing/2014/main" id="{D0E0DBAD-70CD-4D8E-B218-C90D5266866D}"/>
              </a:ext>
            </a:extLst>
          </p:cNvPr>
          <p:cNvSpPr txBox="1"/>
          <p:nvPr/>
        </p:nvSpPr>
        <p:spPr>
          <a:xfrm>
            <a:off x="8001611" y="540481"/>
            <a:ext cx="1183915" cy="369332"/>
          </a:xfrm>
          <a:prstGeom prst="rect">
            <a:avLst/>
          </a:prstGeom>
          <a:solidFill>
            <a:srgbClr val="FFEBFF"/>
          </a:solidFill>
          <a:ln w="28575">
            <a:solidFill>
              <a:srgbClr val="CC00CC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33CC"/>
                </a:solidFill>
              </a:rPr>
              <a:t>I can...</a:t>
            </a:r>
            <a:endParaRPr lang="hr-HR" dirty="0">
              <a:solidFill>
                <a:srgbClr val="FF33CC"/>
              </a:solidFill>
            </a:endParaRPr>
          </a:p>
        </p:txBody>
      </p:sp>
      <p:sp>
        <p:nvSpPr>
          <p:cNvPr id="16" name="TekstniOkvir 15">
            <a:extLst>
              <a:ext uri="{FF2B5EF4-FFF2-40B4-BE49-F238E27FC236}">
                <a16:creationId xmlns:a16="http://schemas.microsoft.com/office/drawing/2014/main" id="{14C54A5A-791D-4A12-9C65-051B41980DB3}"/>
              </a:ext>
            </a:extLst>
          </p:cNvPr>
          <p:cNvSpPr txBox="1"/>
          <p:nvPr/>
        </p:nvSpPr>
        <p:spPr>
          <a:xfrm>
            <a:off x="9731842" y="2036707"/>
            <a:ext cx="1106875" cy="369332"/>
          </a:xfrm>
          <a:prstGeom prst="rect">
            <a:avLst/>
          </a:prstGeom>
          <a:solidFill>
            <a:srgbClr val="FFEBFF"/>
          </a:solidFill>
          <a:ln w="28575">
            <a:solidFill>
              <a:srgbClr val="CC00CC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33CC"/>
                </a:solidFill>
              </a:rPr>
              <a:t>I can’t...</a:t>
            </a:r>
            <a:endParaRPr lang="hr-HR" dirty="0">
              <a:solidFill>
                <a:srgbClr val="FF33CC"/>
              </a:solidFill>
            </a:endParaRPr>
          </a:p>
        </p:txBody>
      </p:sp>
      <p:sp>
        <p:nvSpPr>
          <p:cNvPr id="17" name="TekstniOkvir 16">
            <a:extLst>
              <a:ext uri="{FF2B5EF4-FFF2-40B4-BE49-F238E27FC236}">
                <a16:creationId xmlns:a16="http://schemas.microsoft.com/office/drawing/2014/main" id="{3FB779DD-D733-4925-9BD1-CEAEAB9D8ABB}"/>
              </a:ext>
            </a:extLst>
          </p:cNvPr>
          <p:cNvSpPr txBox="1"/>
          <p:nvPr/>
        </p:nvSpPr>
        <p:spPr>
          <a:xfrm>
            <a:off x="3074760" y="220761"/>
            <a:ext cx="826302" cy="830997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 err="1">
                <a:solidFill>
                  <a:srgbClr val="0070C0"/>
                </a:solidFill>
              </a:rPr>
              <a:t>Match</a:t>
            </a:r>
            <a:r>
              <a:rPr lang="hr-HR" sz="1600" b="1" dirty="0">
                <a:solidFill>
                  <a:srgbClr val="0070C0"/>
                </a:solidFill>
              </a:rPr>
              <a:t>. </a:t>
            </a:r>
          </a:p>
          <a:p>
            <a:endParaRPr lang="hr-HR" sz="1600" dirty="0">
              <a:solidFill>
                <a:srgbClr val="0070C0"/>
              </a:solidFill>
            </a:endParaRPr>
          </a:p>
          <a:p>
            <a:r>
              <a:rPr lang="hr-HR" sz="1600" dirty="0">
                <a:solidFill>
                  <a:srgbClr val="0070C0"/>
                </a:solidFill>
              </a:rPr>
              <a:t>Spoji. </a:t>
            </a:r>
          </a:p>
        </p:txBody>
      </p:sp>
      <p:sp>
        <p:nvSpPr>
          <p:cNvPr id="18" name="Pravokutnik 17">
            <a:extLst>
              <a:ext uri="{FF2B5EF4-FFF2-40B4-BE49-F238E27FC236}">
                <a16:creationId xmlns:a16="http://schemas.microsoft.com/office/drawing/2014/main" id="{25362766-0654-40B7-9007-03F4D599616F}"/>
              </a:ext>
            </a:extLst>
          </p:cNvPr>
          <p:cNvSpPr/>
          <p:nvPr/>
        </p:nvSpPr>
        <p:spPr>
          <a:xfrm>
            <a:off x="3048000" y="3105835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hr-HR" dirty="0"/>
          </a:p>
        </p:txBody>
      </p:sp>
      <p:sp>
        <p:nvSpPr>
          <p:cNvPr id="19" name="TekstniOkvir 18">
            <a:extLst>
              <a:ext uri="{FF2B5EF4-FFF2-40B4-BE49-F238E27FC236}">
                <a16:creationId xmlns:a16="http://schemas.microsoft.com/office/drawing/2014/main" id="{DEE62B4D-C09D-477C-9960-315D985EFF52}"/>
              </a:ext>
            </a:extLst>
          </p:cNvPr>
          <p:cNvSpPr txBox="1"/>
          <p:nvPr/>
        </p:nvSpPr>
        <p:spPr>
          <a:xfrm>
            <a:off x="454118" y="3049288"/>
            <a:ext cx="4178184" cy="2062103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 err="1">
                <a:solidFill>
                  <a:srgbClr val="0070C0"/>
                </a:solidFill>
              </a:rPr>
              <a:t>Answer</a:t>
            </a:r>
            <a:r>
              <a:rPr lang="hr-HR" sz="1600" b="1" dirty="0">
                <a:solidFill>
                  <a:srgbClr val="0070C0"/>
                </a:solidFill>
              </a:rPr>
              <a:t>. </a:t>
            </a:r>
          </a:p>
          <a:p>
            <a:r>
              <a:rPr lang="hr-HR" sz="1600" b="1" dirty="0">
                <a:solidFill>
                  <a:srgbClr val="0070C0"/>
                </a:solidFill>
              </a:rPr>
              <a:t>W</a:t>
            </a:r>
            <a:r>
              <a:rPr lang="en-US" sz="1600" b="1" dirty="0">
                <a:solidFill>
                  <a:srgbClr val="0070C0"/>
                </a:solidFill>
              </a:rPr>
              <a:t>hat makes </a:t>
            </a:r>
            <a:r>
              <a:rPr lang="hr-HR" sz="1600" b="1" dirty="0" err="1">
                <a:solidFill>
                  <a:srgbClr val="0070C0"/>
                </a:solidFill>
              </a:rPr>
              <a:t>you</a:t>
            </a:r>
            <a:r>
              <a:rPr lang="en-US" sz="1600" b="1" dirty="0">
                <a:solidFill>
                  <a:srgbClr val="0070C0"/>
                </a:solidFill>
              </a:rPr>
              <a:t> unhappy or angry, what is annoying or makes </a:t>
            </a:r>
            <a:r>
              <a:rPr lang="hr-HR" sz="1600" b="1" dirty="0" err="1">
                <a:solidFill>
                  <a:srgbClr val="0070C0"/>
                </a:solidFill>
              </a:rPr>
              <a:t>you</a:t>
            </a:r>
            <a:r>
              <a:rPr lang="en-US" sz="1600" b="1" dirty="0">
                <a:solidFill>
                  <a:srgbClr val="0070C0"/>
                </a:solidFill>
              </a:rPr>
              <a:t> want to rebel</a:t>
            </a:r>
            <a:r>
              <a:rPr lang="hr-HR" sz="1600" b="1" dirty="0">
                <a:solidFill>
                  <a:srgbClr val="0070C0"/>
                </a:solidFill>
              </a:rPr>
              <a:t>?</a:t>
            </a:r>
          </a:p>
          <a:p>
            <a:endParaRPr lang="hr-HR" sz="1600" b="1" dirty="0">
              <a:solidFill>
                <a:srgbClr val="0070C0"/>
              </a:solidFill>
            </a:endParaRPr>
          </a:p>
          <a:p>
            <a:r>
              <a:rPr lang="hr-HR" sz="1600" dirty="0">
                <a:solidFill>
                  <a:srgbClr val="0070C0"/>
                </a:solidFill>
              </a:rPr>
              <a:t>Odgovori. </a:t>
            </a:r>
          </a:p>
          <a:p>
            <a:r>
              <a:rPr lang="hr-HR" sz="1600" dirty="0">
                <a:solidFill>
                  <a:srgbClr val="0070C0"/>
                </a:solidFill>
              </a:rPr>
              <a:t>Što te čini nesretnim/nesretnom ili ljutim/ljutom, što te nervira ili protiv čega se želiš pobuniti?</a:t>
            </a:r>
          </a:p>
        </p:txBody>
      </p:sp>
      <p:pic>
        <p:nvPicPr>
          <p:cNvPr id="20" name="Slika 19">
            <a:extLst>
              <a:ext uri="{FF2B5EF4-FFF2-40B4-BE49-F238E27FC236}">
                <a16:creationId xmlns:a16="http://schemas.microsoft.com/office/drawing/2014/main" id="{BA08A840-C766-4C08-9B9E-512480D25BA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810283" y="3290499"/>
            <a:ext cx="3320984" cy="2202935"/>
          </a:xfrm>
          <a:prstGeom prst="rect">
            <a:avLst/>
          </a:prstGeom>
          <a:ln w="38100" cap="sq">
            <a:solidFill>
              <a:srgbClr val="CC00CC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1" name="Slika 20">
            <a:extLst>
              <a:ext uri="{FF2B5EF4-FFF2-40B4-BE49-F238E27FC236}">
                <a16:creationId xmlns:a16="http://schemas.microsoft.com/office/drawing/2014/main" id="{30EE2FC5-7896-4179-8F16-92309473F1C1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t="12633" b="7227"/>
          <a:stretch/>
        </p:blipFill>
        <p:spPr>
          <a:xfrm>
            <a:off x="8384515" y="3290500"/>
            <a:ext cx="3293964" cy="2160147"/>
          </a:xfrm>
          <a:prstGeom prst="rect">
            <a:avLst/>
          </a:prstGeom>
          <a:ln w="38100" cap="sq">
            <a:solidFill>
              <a:srgbClr val="CC00CC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23" name="TekstniOkvir 22">
            <a:extLst>
              <a:ext uri="{FF2B5EF4-FFF2-40B4-BE49-F238E27FC236}">
                <a16:creationId xmlns:a16="http://schemas.microsoft.com/office/drawing/2014/main" id="{9EDF353B-6736-488D-9E5A-3FB98267B7DD}"/>
              </a:ext>
            </a:extLst>
          </p:cNvPr>
          <p:cNvSpPr txBox="1"/>
          <p:nvPr/>
        </p:nvSpPr>
        <p:spPr>
          <a:xfrm>
            <a:off x="6096001" y="5643029"/>
            <a:ext cx="4572000" cy="830997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rgbClr val="0070C0"/>
                </a:solidFill>
              </a:rPr>
              <a:t>Brainstorm the possible reasons for such action</a:t>
            </a:r>
            <a:r>
              <a:rPr lang="hr-HR" sz="1600" b="1" dirty="0">
                <a:solidFill>
                  <a:srgbClr val="0070C0"/>
                </a:solidFill>
              </a:rPr>
              <a:t>.</a:t>
            </a:r>
          </a:p>
          <a:p>
            <a:endParaRPr lang="hr-HR" sz="1600" b="1" dirty="0">
              <a:solidFill>
                <a:srgbClr val="0070C0"/>
              </a:solidFill>
            </a:endParaRPr>
          </a:p>
          <a:p>
            <a:r>
              <a:rPr lang="hr-HR" sz="1600" dirty="0">
                <a:solidFill>
                  <a:srgbClr val="0070C0"/>
                </a:solidFill>
              </a:rPr>
              <a:t>Razmisli i reci koji su mogući razlozi za ove događaje. </a:t>
            </a:r>
          </a:p>
        </p:txBody>
      </p:sp>
    </p:spTree>
    <p:extLst>
      <p:ext uri="{BB962C8B-B14F-4D97-AF65-F5344CB8AC3E}">
        <p14:creationId xmlns:p14="http://schemas.microsoft.com/office/powerpoint/2010/main" val="772337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9" grpId="0" animBg="1"/>
      <p:bldP spid="2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8584C1A5-4D87-49C7-B960-4C631A8D5D6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F946A7C2-68DB-433E-A9C8-07044E89516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BF7CB574-F3AE-46E9-B724-AE05FA8D01C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927"/>
            <a:ext cx="12192000" cy="6871854"/>
          </a:xfrm>
          <a:prstGeom prst="rect">
            <a:avLst/>
          </a:prstGeom>
        </p:spPr>
      </p:pic>
      <p:pic>
        <p:nvPicPr>
          <p:cNvPr id="6" name="Slika 5">
            <a:extLst>
              <a:ext uri="{FF2B5EF4-FFF2-40B4-BE49-F238E27FC236}">
                <a16:creationId xmlns:a16="http://schemas.microsoft.com/office/drawing/2014/main" id="{2A61534C-03D9-41C3-BB4C-04A27C22BCD0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0"/>
                    </a14:imgEffect>
                  </a14:imgLayer>
                </a14:imgProps>
              </a:ext>
            </a:extLst>
          </a:blip>
          <a:srcRect l="1861" r="2697" b="2324"/>
          <a:stretch/>
        </p:blipFill>
        <p:spPr>
          <a:xfrm>
            <a:off x="2728403" y="-13854"/>
            <a:ext cx="9463597" cy="5852003"/>
          </a:xfrm>
          <a:prstGeom prst="rect">
            <a:avLst/>
          </a:prstGeom>
        </p:spPr>
      </p:pic>
      <p:sp>
        <p:nvSpPr>
          <p:cNvPr id="7" name="TekstniOkvir 6">
            <a:extLst>
              <a:ext uri="{FF2B5EF4-FFF2-40B4-BE49-F238E27FC236}">
                <a16:creationId xmlns:a16="http://schemas.microsoft.com/office/drawing/2014/main" id="{45944802-5B8D-4B50-9BEF-21A94796345F}"/>
              </a:ext>
            </a:extLst>
          </p:cNvPr>
          <p:cNvSpPr txBox="1"/>
          <p:nvPr/>
        </p:nvSpPr>
        <p:spPr>
          <a:xfrm>
            <a:off x="414292" y="590498"/>
            <a:ext cx="3944644" cy="830997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 err="1">
                <a:solidFill>
                  <a:srgbClr val="0070C0"/>
                </a:solidFill>
              </a:rPr>
              <a:t>Listen</a:t>
            </a:r>
            <a:r>
              <a:rPr lang="hr-HR" sz="1600" b="1" dirty="0">
                <a:solidFill>
                  <a:srgbClr val="0070C0"/>
                </a:solidFill>
              </a:rPr>
              <a:t> to </a:t>
            </a:r>
            <a:r>
              <a:rPr lang="hr-HR" sz="1600" b="1" dirty="0" err="1">
                <a:solidFill>
                  <a:srgbClr val="0070C0"/>
                </a:solidFill>
              </a:rPr>
              <a:t>the</a:t>
            </a:r>
            <a:r>
              <a:rPr lang="hr-HR" sz="1600" b="1" dirty="0">
                <a:solidFill>
                  <a:srgbClr val="0070C0"/>
                </a:solidFill>
              </a:rPr>
              <a:t> audio </a:t>
            </a:r>
            <a:r>
              <a:rPr lang="hr-HR" sz="1600" b="1" dirty="0" err="1">
                <a:solidFill>
                  <a:srgbClr val="0070C0"/>
                </a:solidFill>
              </a:rPr>
              <a:t>and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check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your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ideas</a:t>
            </a:r>
            <a:r>
              <a:rPr lang="hr-HR" sz="1600" b="1" dirty="0">
                <a:solidFill>
                  <a:srgbClr val="0070C0"/>
                </a:solidFill>
              </a:rPr>
              <a:t>. </a:t>
            </a:r>
          </a:p>
          <a:p>
            <a:endParaRPr lang="hr-HR" sz="1600" b="1" dirty="0">
              <a:solidFill>
                <a:srgbClr val="0070C0"/>
              </a:solidFill>
            </a:endParaRPr>
          </a:p>
          <a:p>
            <a:r>
              <a:rPr lang="hr-HR" sz="1600" dirty="0">
                <a:solidFill>
                  <a:srgbClr val="0070C0"/>
                </a:solidFill>
              </a:rPr>
              <a:t>Poslušajte audio zapis i provjerite svoje ideje.  </a:t>
            </a:r>
          </a:p>
        </p:txBody>
      </p:sp>
      <p:pic>
        <p:nvPicPr>
          <p:cNvPr id="8" name="17_dip_in_8__l7_whose_fault_is_it">
            <a:hlinkClick r:id="" action="ppaction://media"/>
            <a:extLst>
              <a:ext uri="{FF2B5EF4-FFF2-40B4-BE49-F238E27FC236}">
                <a16:creationId xmlns:a16="http://schemas.microsoft.com/office/drawing/2014/main" id="{115088BE-8728-4BDD-8148-12B3C0E397D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>
            <a:duotone>
              <a:prstClr val="black"/>
              <a:schemeClr val="accent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2386614" y="1355224"/>
            <a:ext cx="1732742" cy="1732742"/>
          </a:xfrm>
          <a:prstGeom prst="rect">
            <a:avLst/>
          </a:prstGeom>
        </p:spPr>
      </p:pic>
      <p:pic>
        <p:nvPicPr>
          <p:cNvPr id="9" name="Slika 8">
            <a:extLst>
              <a:ext uri="{FF2B5EF4-FFF2-40B4-BE49-F238E27FC236}">
                <a16:creationId xmlns:a16="http://schemas.microsoft.com/office/drawing/2014/main" id="{798430F9-F49F-481A-81FE-78FB181316D9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836916" y="196189"/>
            <a:ext cx="3320984" cy="2202935"/>
          </a:xfrm>
          <a:prstGeom prst="rect">
            <a:avLst/>
          </a:prstGeom>
          <a:ln w="38100" cap="sq">
            <a:solidFill>
              <a:srgbClr val="CC00CC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0" name="TekstniOkvir 9">
            <a:extLst>
              <a:ext uri="{FF2B5EF4-FFF2-40B4-BE49-F238E27FC236}">
                <a16:creationId xmlns:a16="http://schemas.microsoft.com/office/drawing/2014/main" id="{FC3FB591-5362-4221-A2AD-FF643FB50B42}"/>
              </a:ext>
            </a:extLst>
          </p:cNvPr>
          <p:cNvSpPr txBox="1"/>
          <p:nvPr/>
        </p:nvSpPr>
        <p:spPr>
          <a:xfrm>
            <a:off x="8300742" y="676870"/>
            <a:ext cx="3372714" cy="923330"/>
          </a:xfrm>
          <a:prstGeom prst="rect">
            <a:avLst/>
          </a:prstGeom>
          <a:solidFill>
            <a:srgbClr val="FFEBFF"/>
          </a:solidFill>
          <a:ln w="28575">
            <a:solidFill>
              <a:srgbClr val="CC00CC"/>
            </a:solidFill>
          </a:ln>
        </p:spPr>
        <p:txBody>
          <a:bodyPr wrap="square" rtlCol="0">
            <a:spAutoFit/>
          </a:bodyPr>
          <a:lstStyle/>
          <a:p>
            <a:r>
              <a:rPr lang="hr-HR" dirty="0"/>
              <a:t>B</a:t>
            </a:r>
            <a:r>
              <a:rPr lang="en-US" dirty="0" err="1"/>
              <a:t>ecause</a:t>
            </a:r>
            <a:r>
              <a:rPr lang="en-US" dirty="0"/>
              <a:t> his father didn’t let him attend his end-of-school class trip.</a:t>
            </a:r>
            <a:endParaRPr lang="hr-HR" dirty="0">
              <a:solidFill>
                <a:srgbClr val="FF33CC"/>
              </a:solidFill>
            </a:endParaRPr>
          </a:p>
        </p:txBody>
      </p:sp>
      <p:pic>
        <p:nvPicPr>
          <p:cNvPr id="11" name="Slika 10">
            <a:extLst>
              <a:ext uri="{FF2B5EF4-FFF2-40B4-BE49-F238E27FC236}">
                <a16:creationId xmlns:a16="http://schemas.microsoft.com/office/drawing/2014/main" id="{F5722EF8-31AF-4C92-98A1-F02CBFF4F35A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t="12633" b="7227"/>
          <a:stretch/>
        </p:blipFill>
        <p:spPr>
          <a:xfrm>
            <a:off x="4850426" y="2609167"/>
            <a:ext cx="3293964" cy="2160147"/>
          </a:xfrm>
          <a:prstGeom prst="rect">
            <a:avLst/>
          </a:prstGeom>
          <a:ln w="38100" cap="sq">
            <a:solidFill>
              <a:srgbClr val="CC00CC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2" name="TekstniOkvir 11">
            <a:extLst>
              <a:ext uri="{FF2B5EF4-FFF2-40B4-BE49-F238E27FC236}">
                <a16:creationId xmlns:a16="http://schemas.microsoft.com/office/drawing/2014/main" id="{314BB6CF-EF7B-4C4C-A616-2340BC038681}"/>
              </a:ext>
            </a:extLst>
          </p:cNvPr>
          <p:cNvSpPr txBox="1"/>
          <p:nvPr/>
        </p:nvSpPr>
        <p:spPr>
          <a:xfrm>
            <a:off x="8300742" y="3278872"/>
            <a:ext cx="3372714" cy="646331"/>
          </a:xfrm>
          <a:prstGeom prst="rect">
            <a:avLst/>
          </a:prstGeom>
          <a:solidFill>
            <a:srgbClr val="FFEBFF"/>
          </a:solidFill>
          <a:ln w="28575">
            <a:solidFill>
              <a:srgbClr val="CC00CC"/>
            </a:solidFill>
          </a:ln>
        </p:spPr>
        <p:txBody>
          <a:bodyPr wrap="square" rtlCol="0">
            <a:spAutoFit/>
          </a:bodyPr>
          <a:lstStyle/>
          <a:p>
            <a:r>
              <a:rPr lang="hr-HR" dirty="0"/>
              <a:t>B</a:t>
            </a:r>
            <a:r>
              <a:rPr lang="en-US" dirty="0" err="1"/>
              <a:t>ecause</a:t>
            </a:r>
            <a:r>
              <a:rPr lang="en-US" dirty="0"/>
              <a:t> their children don’t do the chores around the house.</a:t>
            </a:r>
            <a:endParaRPr lang="hr-HR" dirty="0">
              <a:solidFill>
                <a:srgbClr val="FF33CC"/>
              </a:solidFill>
            </a:endParaRPr>
          </a:p>
        </p:txBody>
      </p:sp>
      <p:pic>
        <p:nvPicPr>
          <p:cNvPr id="13" name="Slika 12">
            <a:hlinkClick r:id="rId11"/>
            <a:extLst>
              <a:ext uri="{FF2B5EF4-FFF2-40B4-BE49-F238E27FC236}">
                <a16:creationId xmlns:a16="http://schemas.microsoft.com/office/drawing/2014/main" id="{DD51B59C-9452-4CA5-951F-4BABF8B8C93E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43834" y="4988397"/>
            <a:ext cx="3113886" cy="1119156"/>
          </a:xfrm>
          <a:prstGeom prst="rect">
            <a:avLst/>
          </a:prstGeom>
        </p:spPr>
      </p:pic>
      <p:sp>
        <p:nvSpPr>
          <p:cNvPr id="14" name="TekstniOkvir 13">
            <a:extLst>
              <a:ext uri="{FF2B5EF4-FFF2-40B4-BE49-F238E27FC236}">
                <a16:creationId xmlns:a16="http://schemas.microsoft.com/office/drawing/2014/main" id="{3E6A580E-B426-47C7-A347-0218B66C4ECC}"/>
              </a:ext>
            </a:extLst>
          </p:cNvPr>
          <p:cNvSpPr txBox="1"/>
          <p:nvPr/>
        </p:nvSpPr>
        <p:spPr>
          <a:xfrm>
            <a:off x="823859" y="4244794"/>
            <a:ext cx="2662366" cy="584775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Pomoću slike s poveznicom pristupi igri za ponavljanje.</a:t>
            </a:r>
            <a:endParaRPr lang="hr-HR" sz="1600" i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1236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5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7" grpId="0" animBg="1"/>
      <p:bldP spid="10" grpId="0" animBg="1"/>
      <p:bldP spid="12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8584C1A5-4D87-49C7-B960-4C631A8D5D6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F946A7C2-68DB-433E-A9C8-07044E89516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BF7CB574-F3AE-46E9-B724-AE05FA8D01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927"/>
            <a:ext cx="12192000" cy="6871854"/>
          </a:xfrm>
          <a:prstGeom prst="rect">
            <a:avLst/>
          </a:prstGeom>
        </p:spPr>
      </p:pic>
      <p:sp>
        <p:nvSpPr>
          <p:cNvPr id="5" name="TekstniOkvir 4">
            <a:extLst>
              <a:ext uri="{FF2B5EF4-FFF2-40B4-BE49-F238E27FC236}">
                <a16:creationId xmlns:a16="http://schemas.microsoft.com/office/drawing/2014/main" id="{C4A4F974-A2F4-4DB1-B994-91D44D83380F}"/>
              </a:ext>
            </a:extLst>
          </p:cNvPr>
          <p:cNvSpPr txBox="1"/>
          <p:nvPr/>
        </p:nvSpPr>
        <p:spPr>
          <a:xfrm>
            <a:off x="204187" y="1516932"/>
            <a:ext cx="3207719" cy="3892732"/>
          </a:xfrm>
          <a:prstGeom prst="rect">
            <a:avLst/>
          </a:prstGeom>
          <a:solidFill>
            <a:srgbClr val="FFE7FF"/>
          </a:solidFill>
          <a:ln w="38100">
            <a:solidFill>
              <a:srgbClr val="CC00CC"/>
            </a:solidFill>
          </a:ln>
        </p:spPr>
        <p:txBody>
          <a:bodyPr wrap="square" rtlCol="0">
            <a:spAutoFit/>
          </a:bodyPr>
          <a:lstStyle/>
          <a:p>
            <a:pPr algn="r">
              <a:lnSpc>
                <a:spcPct val="200000"/>
              </a:lnSpc>
            </a:pPr>
            <a:r>
              <a:rPr lang="en-US" dirty="0"/>
              <a:t>curfew </a:t>
            </a:r>
            <a:endParaRPr lang="hr-HR" dirty="0"/>
          </a:p>
          <a:p>
            <a:pPr algn="r">
              <a:lnSpc>
                <a:spcPct val="200000"/>
              </a:lnSpc>
            </a:pPr>
            <a:r>
              <a:rPr lang="en-US" dirty="0"/>
              <a:t>forbidden </a:t>
            </a:r>
            <a:endParaRPr lang="hr-HR" dirty="0"/>
          </a:p>
          <a:p>
            <a:pPr algn="r">
              <a:lnSpc>
                <a:spcPct val="200000"/>
              </a:lnSpc>
            </a:pPr>
            <a:r>
              <a:rPr lang="en-US" dirty="0"/>
              <a:t>visit a site </a:t>
            </a:r>
            <a:endParaRPr lang="hr-HR" dirty="0"/>
          </a:p>
          <a:p>
            <a:pPr algn="r">
              <a:lnSpc>
                <a:spcPct val="200000"/>
              </a:lnSpc>
            </a:pPr>
            <a:r>
              <a:rPr lang="en-US" dirty="0"/>
              <a:t>mature </a:t>
            </a:r>
            <a:endParaRPr lang="hr-HR" dirty="0"/>
          </a:p>
          <a:p>
            <a:pPr algn="r">
              <a:lnSpc>
                <a:spcPct val="200000"/>
              </a:lnSpc>
            </a:pPr>
            <a:r>
              <a:rPr lang="en-US" dirty="0"/>
              <a:t>be grounded </a:t>
            </a:r>
            <a:endParaRPr lang="hr-HR" dirty="0"/>
          </a:p>
          <a:p>
            <a:pPr algn="r">
              <a:lnSpc>
                <a:spcPct val="200000"/>
              </a:lnSpc>
            </a:pPr>
            <a:r>
              <a:rPr lang="en-US" dirty="0"/>
              <a:t>withhold someone’s allowance </a:t>
            </a:r>
            <a:endParaRPr lang="hr-HR" dirty="0"/>
          </a:p>
          <a:p>
            <a:pPr algn="r">
              <a:lnSpc>
                <a:spcPct val="200000"/>
              </a:lnSpc>
            </a:pPr>
            <a:r>
              <a:rPr lang="en-US" dirty="0"/>
              <a:t>recover from a minor operation</a:t>
            </a:r>
            <a:endParaRPr lang="hr-HR" dirty="0"/>
          </a:p>
        </p:txBody>
      </p:sp>
      <p:sp>
        <p:nvSpPr>
          <p:cNvPr id="7" name="TekstniOkvir 6">
            <a:extLst>
              <a:ext uri="{FF2B5EF4-FFF2-40B4-BE49-F238E27FC236}">
                <a16:creationId xmlns:a16="http://schemas.microsoft.com/office/drawing/2014/main" id="{9FB40752-C6EE-4C8B-88CB-B12C69C79F44}"/>
              </a:ext>
            </a:extLst>
          </p:cNvPr>
          <p:cNvSpPr txBox="1"/>
          <p:nvPr/>
        </p:nvSpPr>
        <p:spPr>
          <a:xfrm>
            <a:off x="1161210" y="209001"/>
            <a:ext cx="3694875" cy="830997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>
                <a:solidFill>
                  <a:srgbClr val="0070C0"/>
                </a:solidFill>
              </a:rPr>
              <a:t>D</a:t>
            </a:r>
            <a:r>
              <a:rPr lang="en-US" sz="1600" b="1" dirty="0" err="1">
                <a:solidFill>
                  <a:srgbClr val="0070C0"/>
                </a:solidFill>
              </a:rPr>
              <a:t>efine</a:t>
            </a:r>
            <a:r>
              <a:rPr lang="en-US" sz="1600" b="1" dirty="0">
                <a:solidFill>
                  <a:srgbClr val="0070C0"/>
                </a:solidFill>
              </a:rPr>
              <a:t> or paraphrase the ones </a:t>
            </a:r>
            <a:r>
              <a:rPr lang="hr-HR" sz="1600" b="1" dirty="0" err="1">
                <a:solidFill>
                  <a:srgbClr val="0070C0"/>
                </a:solidFill>
              </a:rPr>
              <a:t>you</a:t>
            </a:r>
            <a:r>
              <a:rPr lang="en-US" sz="1600" b="1" dirty="0">
                <a:solidFill>
                  <a:srgbClr val="0070C0"/>
                </a:solidFill>
              </a:rPr>
              <a:t> know</a:t>
            </a:r>
            <a:r>
              <a:rPr lang="hr-HR" sz="1600" b="1" dirty="0">
                <a:solidFill>
                  <a:srgbClr val="0070C0"/>
                </a:solidFill>
              </a:rPr>
              <a:t>. </a:t>
            </a:r>
          </a:p>
          <a:p>
            <a:endParaRPr lang="hr-HR" sz="1600" dirty="0">
              <a:solidFill>
                <a:srgbClr val="0070C0"/>
              </a:solidFill>
            </a:endParaRPr>
          </a:p>
          <a:p>
            <a:r>
              <a:rPr lang="hr-HR" sz="1600" dirty="0">
                <a:solidFill>
                  <a:srgbClr val="0070C0"/>
                </a:solidFill>
              </a:rPr>
              <a:t>Definiraj ili pojasni izraze koji su ti poznati. </a:t>
            </a:r>
          </a:p>
        </p:txBody>
      </p:sp>
      <p:sp>
        <p:nvSpPr>
          <p:cNvPr id="9" name="Pravokutnik 8">
            <a:extLst>
              <a:ext uri="{FF2B5EF4-FFF2-40B4-BE49-F238E27FC236}">
                <a16:creationId xmlns:a16="http://schemas.microsoft.com/office/drawing/2014/main" id="{656363EF-8D85-4782-910A-E3A19B7AA34F}"/>
              </a:ext>
            </a:extLst>
          </p:cNvPr>
          <p:cNvSpPr/>
          <p:nvPr/>
        </p:nvSpPr>
        <p:spPr>
          <a:xfrm>
            <a:off x="4572000" y="4106753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hr-HR" dirty="0"/>
          </a:p>
        </p:txBody>
      </p:sp>
      <p:sp>
        <p:nvSpPr>
          <p:cNvPr id="10" name="TekstniOkvir 9">
            <a:extLst>
              <a:ext uri="{FF2B5EF4-FFF2-40B4-BE49-F238E27FC236}">
                <a16:creationId xmlns:a16="http://schemas.microsoft.com/office/drawing/2014/main" id="{EACE40AC-3826-4D2B-BBDD-3EC07B728E6A}"/>
              </a:ext>
            </a:extLst>
          </p:cNvPr>
          <p:cNvSpPr txBox="1"/>
          <p:nvPr/>
        </p:nvSpPr>
        <p:spPr>
          <a:xfrm>
            <a:off x="3491806" y="1658895"/>
            <a:ext cx="7456582" cy="369332"/>
          </a:xfrm>
          <a:prstGeom prst="rect">
            <a:avLst/>
          </a:prstGeom>
          <a:solidFill>
            <a:srgbClr val="FFEBFF"/>
          </a:solidFill>
          <a:ln w="28575">
            <a:solidFill>
              <a:srgbClr val="CC00CC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a time, especially at night, when people are not allowed to leave their homes</a:t>
            </a:r>
            <a:endParaRPr lang="hr-HR" dirty="0"/>
          </a:p>
        </p:txBody>
      </p:sp>
      <p:sp>
        <p:nvSpPr>
          <p:cNvPr id="11" name="TekstniOkvir 10">
            <a:extLst>
              <a:ext uri="{FF2B5EF4-FFF2-40B4-BE49-F238E27FC236}">
                <a16:creationId xmlns:a16="http://schemas.microsoft.com/office/drawing/2014/main" id="{24D4C3B1-3C9D-4379-B4D3-68D2CE5816C6}"/>
              </a:ext>
            </a:extLst>
          </p:cNvPr>
          <p:cNvSpPr txBox="1"/>
          <p:nvPr/>
        </p:nvSpPr>
        <p:spPr>
          <a:xfrm>
            <a:off x="3491806" y="2255393"/>
            <a:ext cx="3024404" cy="369332"/>
          </a:xfrm>
          <a:prstGeom prst="rect">
            <a:avLst/>
          </a:prstGeom>
          <a:solidFill>
            <a:srgbClr val="FFEBFF"/>
          </a:solidFill>
          <a:ln w="28575">
            <a:solidFill>
              <a:srgbClr val="CC00CC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not allowed by an official rule</a:t>
            </a:r>
            <a:endParaRPr lang="hr-HR" dirty="0"/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id="{33AC63F4-FACB-4535-89ED-F7E1B482169A}"/>
              </a:ext>
            </a:extLst>
          </p:cNvPr>
          <p:cNvSpPr txBox="1"/>
          <p:nvPr/>
        </p:nvSpPr>
        <p:spPr>
          <a:xfrm>
            <a:off x="3491806" y="2868044"/>
            <a:ext cx="1692753" cy="369332"/>
          </a:xfrm>
          <a:prstGeom prst="rect">
            <a:avLst/>
          </a:prstGeom>
          <a:solidFill>
            <a:srgbClr val="FFEBFF"/>
          </a:solidFill>
          <a:ln w="28575">
            <a:solidFill>
              <a:srgbClr val="CC00CC"/>
            </a:solidFill>
          </a:ln>
        </p:spPr>
        <p:txBody>
          <a:bodyPr wrap="square" rtlCol="0">
            <a:spAutoFit/>
          </a:bodyPr>
          <a:lstStyle/>
          <a:p>
            <a:r>
              <a:rPr lang="hr-HR" dirty="0" err="1"/>
              <a:t>go</a:t>
            </a:r>
            <a:r>
              <a:rPr lang="hr-HR" dirty="0"/>
              <a:t> to a </a:t>
            </a:r>
            <a:r>
              <a:rPr lang="hr-HR" dirty="0" err="1"/>
              <a:t>website</a:t>
            </a:r>
            <a:endParaRPr lang="hr-HR" dirty="0"/>
          </a:p>
        </p:txBody>
      </p:sp>
      <p:sp>
        <p:nvSpPr>
          <p:cNvPr id="13" name="TekstniOkvir 12">
            <a:extLst>
              <a:ext uri="{FF2B5EF4-FFF2-40B4-BE49-F238E27FC236}">
                <a16:creationId xmlns:a16="http://schemas.microsoft.com/office/drawing/2014/main" id="{BAD1CFC7-4E75-4BDA-9EF5-E1E41AFF519A}"/>
              </a:ext>
            </a:extLst>
          </p:cNvPr>
          <p:cNvSpPr txBox="1"/>
          <p:nvPr/>
        </p:nvSpPr>
        <p:spPr>
          <a:xfrm>
            <a:off x="3491806" y="3390653"/>
            <a:ext cx="3207719" cy="369332"/>
          </a:xfrm>
          <a:prstGeom prst="rect">
            <a:avLst/>
          </a:prstGeom>
          <a:solidFill>
            <a:srgbClr val="FFEBFF"/>
          </a:solidFill>
          <a:ln w="28575">
            <a:solidFill>
              <a:srgbClr val="CC00CC"/>
            </a:solidFill>
          </a:ln>
        </p:spPr>
        <p:txBody>
          <a:bodyPr wrap="square" rtlCol="0">
            <a:spAutoFit/>
          </a:bodyPr>
          <a:lstStyle/>
          <a:p>
            <a:r>
              <a:rPr lang="hr-HR"/>
              <a:t>completely grown or developed</a:t>
            </a:r>
            <a:endParaRPr lang="hr-HR" dirty="0"/>
          </a:p>
        </p:txBody>
      </p:sp>
      <p:sp>
        <p:nvSpPr>
          <p:cNvPr id="14" name="TekstniOkvir 13">
            <a:extLst>
              <a:ext uri="{FF2B5EF4-FFF2-40B4-BE49-F238E27FC236}">
                <a16:creationId xmlns:a16="http://schemas.microsoft.com/office/drawing/2014/main" id="{4E25F00E-55A3-4F8B-B239-A73757458B1D}"/>
              </a:ext>
            </a:extLst>
          </p:cNvPr>
          <p:cNvSpPr txBox="1"/>
          <p:nvPr/>
        </p:nvSpPr>
        <p:spPr>
          <a:xfrm>
            <a:off x="3491806" y="3942525"/>
            <a:ext cx="1479689" cy="369332"/>
          </a:xfrm>
          <a:prstGeom prst="rect">
            <a:avLst/>
          </a:prstGeom>
          <a:solidFill>
            <a:srgbClr val="FFEBFF"/>
          </a:solidFill>
          <a:ln w="28575">
            <a:solidFill>
              <a:srgbClr val="CC00CC"/>
            </a:solidFill>
          </a:ln>
        </p:spPr>
        <p:txBody>
          <a:bodyPr wrap="square" rtlCol="0">
            <a:spAutoFit/>
          </a:bodyPr>
          <a:lstStyle/>
          <a:p>
            <a:r>
              <a:rPr lang="hr-HR" dirty="0" err="1"/>
              <a:t>be</a:t>
            </a:r>
            <a:r>
              <a:rPr lang="hr-HR" dirty="0"/>
              <a:t> </a:t>
            </a:r>
            <a:r>
              <a:rPr lang="hr-HR" dirty="0" err="1"/>
              <a:t>punished</a:t>
            </a:r>
            <a:endParaRPr lang="hr-HR" dirty="0"/>
          </a:p>
        </p:txBody>
      </p:sp>
      <p:sp>
        <p:nvSpPr>
          <p:cNvPr id="15" name="TekstniOkvir 14">
            <a:extLst>
              <a:ext uri="{FF2B5EF4-FFF2-40B4-BE49-F238E27FC236}">
                <a16:creationId xmlns:a16="http://schemas.microsoft.com/office/drawing/2014/main" id="{B2C6515A-E62C-477C-A2F6-4FB09473877D}"/>
              </a:ext>
            </a:extLst>
          </p:cNvPr>
          <p:cNvSpPr txBox="1"/>
          <p:nvPr/>
        </p:nvSpPr>
        <p:spPr>
          <a:xfrm>
            <a:off x="3491806" y="4454587"/>
            <a:ext cx="3432777" cy="369332"/>
          </a:xfrm>
          <a:prstGeom prst="rect">
            <a:avLst/>
          </a:prstGeom>
          <a:solidFill>
            <a:srgbClr val="FFEBFF"/>
          </a:solidFill>
          <a:ln w="28575">
            <a:solidFill>
              <a:srgbClr val="CC00CC"/>
            </a:solidFill>
          </a:ln>
        </p:spPr>
        <p:txBody>
          <a:bodyPr wrap="square" rtlCol="0">
            <a:spAutoFit/>
          </a:bodyPr>
          <a:lstStyle/>
          <a:p>
            <a:r>
              <a:rPr lang="hr-HR" dirty="0" err="1"/>
              <a:t>not</a:t>
            </a:r>
            <a:r>
              <a:rPr lang="hr-HR" dirty="0"/>
              <a:t> </a:t>
            </a:r>
            <a:r>
              <a:rPr lang="hr-HR" dirty="0" err="1"/>
              <a:t>give</a:t>
            </a:r>
            <a:r>
              <a:rPr lang="hr-HR" dirty="0"/>
              <a:t> </a:t>
            </a:r>
            <a:r>
              <a:rPr lang="hr-HR" dirty="0" err="1"/>
              <a:t>an</a:t>
            </a:r>
            <a:r>
              <a:rPr lang="hr-HR" dirty="0"/>
              <a:t> </a:t>
            </a:r>
            <a:r>
              <a:rPr lang="hr-HR" dirty="0" err="1"/>
              <a:t>allowance</a:t>
            </a:r>
            <a:r>
              <a:rPr lang="hr-HR" dirty="0"/>
              <a:t> to </a:t>
            </a:r>
            <a:r>
              <a:rPr lang="hr-HR" dirty="0" err="1"/>
              <a:t>someone</a:t>
            </a:r>
            <a:endParaRPr lang="hr-HR" dirty="0"/>
          </a:p>
        </p:txBody>
      </p:sp>
      <p:sp>
        <p:nvSpPr>
          <p:cNvPr id="16" name="TekstniOkvir 15">
            <a:extLst>
              <a:ext uri="{FF2B5EF4-FFF2-40B4-BE49-F238E27FC236}">
                <a16:creationId xmlns:a16="http://schemas.microsoft.com/office/drawing/2014/main" id="{4DF53513-6506-454C-8BBD-D868EF3C45D5}"/>
              </a:ext>
            </a:extLst>
          </p:cNvPr>
          <p:cNvSpPr txBox="1"/>
          <p:nvPr/>
        </p:nvSpPr>
        <p:spPr>
          <a:xfrm>
            <a:off x="3491806" y="5014439"/>
            <a:ext cx="5394742" cy="369332"/>
          </a:xfrm>
          <a:prstGeom prst="rect">
            <a:avLst/>
          </a:prstGeom>
          <a:solidFill>
            <a:srgbClr val="FFEBFF"/>
          </a:solidFill>
          <a:ln w="28575">
            <a:solidFill>
              <a:srgbClr val="CC00CC"/>
            </a:solidFill>
          </a:ln>
        </p:spPr>
        <p:txBody>
          <a:bodyPr wrap="square" rtlCol="0">
            <a:spAutoFit/>
          </a:bodyPr>
          <a:lstStyle/>
          <a:p>
            <a:r>
              <a:rPr lang="hr-HR" dirty="0" err="1"/>
              <a:t>get</a:t>
            </a:r>
            <a:r>
              <a:rPr lang="hr-HR" dirty="0"/>
              <a:t> </a:t>
            </a:r>
            <a:r>
              <a:rPr lang="hr-HR" dirty="0" err="1"/>
              <a:t>better</a:t>
            </a:r>
            <a:r>
              <a:rPr lang="hr-HR" dirty="0"/>
              <a:t> </a:t>
            </a:r>
            <a:r>
              <a:rPr lang="hr-HR" dirty="0" err="1"/>
              <a:t>after</a:t>
            </a:r>
            <a:r>
              <a:rPr lang="hr-HR" dirty="0"/>
              <a:t> </a:t>
            </a:r>
            <a:r>
              <a:rPr lang="hr-HR" dirty="0" err="1"/>
              <a:t>an</a:t>
            </a:r>
            <a:r>
              <a:rPr lang="hr-HR" dirty="0"/>
              <a:t> </a:t>
            </a:r>
            <a:r>
              <a:rPr lang="hr-HR" dirty="0" err="1"/>
              <a:t>operation</a:t>
            </a:r>
            <a:r>
              <a:rPr lang="hr-HR" dirty="0"/>
              <a:t> </a:t>
            </a:r>
            <a:r>
              <a:rPr lang="hr-HR" dirty="0" err="1"/>
              <a:t>which</a:t>
            </a:r>
            <a:r>
              <a:rPr lang="hr-HR" dirty="0"/>
              <a:t> </a:t>
            </a:r>
            <a:r>
              <a:rPr lang="hr-HR" dirty="0" err="1"/>
              <a:t>wasn’t</a:t>
            </a:r>
            <a:r>
              <a:rPr lang="hr-HR" dirty="0"/>
              <a:t> </a:t>
            </a:r>
            <a:r>
              <a:rPr lang="hr-HR" dirty="0" err="1"/>
              <a:t>very</a:t>
            </a:r>
            <a:r>
              <a:rPr lang="hr-HR" dirty="0"/>
              <a:t> </a:t>
            </a:r>
            <a:r>
              <a:rPr lang="hr-HR" dirty="0" err="1"/>
              <a:t>serious</a:t>
            </a: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1668112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8584C1A5-4D87-49C7-B960-4C631A8D5D6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F946A7C2-68DB-433E-A9C8-07044E89516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BF7CB574-F3AE-46E9-B724-AE05FA8D01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854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C21789F3-58A7-422C-BAED-D1D6D9BEDFD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3000"/>
                    </a14:imgEffect>
                  </a14:imgLayer>
                </a14:imgProps>
              </a:ext>
            </a:extLst>
          </a:blip>
          <a:srcRect b="2040"/>
          <a:stretch/>
        </p:blipFill>
        <p:spPr>
          <a:xfrm>
            <a:off x="0" y="1178604"/>
            <a:ext cx="9144000" cy="5725434"/>
          </a:xfrm>
          <a:prstGeom prst="rect">
            <a:avLst/>
          </a:prstGeo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B4920A80-9852-45CD-BECC-31EE56911E46}"/>
              </a:ext>
            </a:extLst>
          </p:cNvPr>
          <p:cNvSpPr txBox="1"/>
          <p:nvPr/>
        </p:nvSpPr>
        <p:spPr>
          <a:xfrm>
            <a:off x="426874" y="110636"/>
            <a:ext cx="3067734" cy="830997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>
                <a:solidFill>
                  <a:srgbClr val="0070C0"/>
                </a:solidFill>
              </a:rPr>
              <a:t>Open </a:t>
            </a:r>
            <a:r>
              <a:rPr lang="hr-HR" sz="1600" b="1" dirty="0" err="1">
                <a:solidFill>
                  <a:srgbClr val="0070C0"/>
                </a:solidFill>
              </a:rPr>
              <a:t>your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Book</a:t>
            </a:r>
            <a:r>
              <a:rPr lang="hr-HR" sz="1600" b="1" dirty="0">
                <a:solidFill>
                  <a:srgbClr val="0070C0"/>
                </a:solidFill>
              </a:rPr>
              <a:t>, </a:t>
            </a:r>
            <a:r>
              <a:rPr lang="hr-HR" sz="1600" b="1" dirty="0" err="1">
                <a:solidFill>
                  <a:srgbClr val="0070C0"/>
                </a:solidFill>
              </a:rPr>
              <a:t>page</a:t>
            </a:r>
            <a:r>
              <a:rPr lang="hr-HR" sz="1600" b="1" dirty="0">
                <a:solidFill>
                  <a:srgbClr val="0070C0"/>
                </a:solidFill>
              </a:rPr>
              <a:t> 58. </a:t>
            </a:r>
          </a:p>
          <a:p>
            <a:endParaRPr lang="hr-HR" sz="1600" b="1" dirty="0">
              <a:solidFill>
                <a:srgbClr val="0070C0"/>
              </a:solidFill>
            </a:endParaRPr>
          </a:p>
          <a:p>
            <a:r>
              <a:rPr lang="hr-HR" sz="1600" dirty="0">
                <a:solidFill>
                  <a:srgbClr val="0070C0"/>
                </a:solidFill>
              </a:rPr>
              <a:t>Otvorite udžbenik na stranici 58. </a:t>
            </a:r>
          </a:p>
        </p:txBody>
      </p:sp>
      <p:pic>
        <p:nvPicPr>
          <p:cNvPr id="7" name="Slika 6">
            <a:extLst>
              <a:ext uri="{FF2B5EF4-FFF2-40B4-BE49-F238E27FC236}">
                <a16:creationId xmlns:a16="http://schemas.microsoft.com/office/drawing/2014/main" id="{8E7A2840-3659-4FF7-AA91-CF6239905F6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35653" y="1020331"/>
            <a:ext cx="6381750" cy="762000"/>
          </a:xfrm>
          <a:prstGeom prst="rect">
            <a:avLst/>
          </a:prstGeom>
          <a:ln w="38100" cap="sq">
            <a:solidFill>
              <a:srgbClr val="CC00CC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TekstniOkvir 7">
            <a:extLst>
              <a:ext uri="{FF2B5EF4-FFF2-40B4-BE49-F238E27FC236}">
                <a16:creationId xmlns:a16="http://schemas.microsoft.com/office/drawing/2014/main" id="{A82C02EE-64D6-4FA8-B57E-1847FA1993A7}"/>
              </a:ext>
            </a:extLst>
          </p:cNvPr>
          <p:cNvSpPr txBox="1"/>
          <p:nvPr/>
        </p:nvSpPr>
        <p:spPr>
          <a:xfrm>
            <a:off x="3959717" y="307495"/>
            <a:ext cx="5450288" cy="584775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Saznaj što se zaista dogodilo. Pročitajte priče u parovima. Vodi bilješke i prepričaj svom prijatelju.</a:t>
            </a:r>
            <a:endParaRPr lang="hr-HR" sz="1600" i="1" dirty="0">
              <a:solidFill>
                <a:srgbClr val="0070C0"/>
              </a:solidFill>
            </a:endParaRPr>
          </a:p>
        </p:txBody>
      </p:sp>
      <p:pic>
        <p:nvPicPr>
          <p:cNvPr id="9" name="Slika 8">
            <a:extLst>
              <a:ext uri="{FF2B5EF4-FFF2-40B4-BE49-F238E27FC236}">
                <a16:creationId xmlns:a16="http://schemas.microsoft.com/office/drawing/2014/main" id="{E97FBEC9-DE19-436C-9EBF-BF8D91158D2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98582" y="1988010"/>
            <a:ext cx="3679633" cy="4155232"/>
          </a:xfrm>
          <a:prstGeom prst="rect">
            <a:avLst/>
          </a:prstGeom>
          <a:ln w="38100" cap="sq">
            <a:solidFill>
              <a:srgbClr val="CC00CC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Slika 9">
            <a:extLst>
              <a:ext uri="{FF2B5EF4-FFF2-40B4-BE49-F238E27FC236}">
                <a16:creationId xmlns:a16="http://schemas.microsoft.com/office/drawing/2014/main" id="{5D1FA2A2-6E68-4A6F-B786-CF95898079B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076797" y="2316163"/>
            <a:ext cx="3587301" cy="3865191"/>
          </a:xfrm>
          <a:prstGeom prst="rect">
            <a:avLst/>
          </a:prstGeom>
          <a:ln w="38100" cap="sq">
            <a:solidFill>
              <a:srgbClr val="CC00CC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Slika 10">
            <a:extLst>
              <a:ext uri="{FF2B5EF4-FFF2-40B4-BE49-F238E27FC236}">
                <a16:creationId xmlns:a16="http://schemas.microsoft.com/office/drawing/2014/main" id="{993A53F2-70C3-459B-A5EE-0205AEFCDF26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3683" t="12405" r="35002" b="22462"/>
          <a:stretch/>
        </p:blipFill>
        <p:spPr>
          <a:xfrm>
            <a:off x="7104065" y="1090275"/>
            <a:ext cx="4952282" cy="1655762"/>
          </a:xfrm>
          <a:prstGeom prst="rect">
            <a:avLst/>
          </a:prstGeom>
          <a:ln w="38100" cap="sq">
            <a:solidFill>
              <a:srgbClr val="CC00CC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2" name="TekstniOkvir 11">
            <a:extLst>
              <a:ext uri="{FF2B5EF4-FFF2-40B4-BE49-F238E27FC236}">
                <a16:creationId xmlns:a16="http://schemas.microsoft.com/office/drawing/2014/main" id="{911E36FC-626E-41B0-B5FB-5215D19045BC}"/>
              </a:ext>
            </a:extLst>
          </p:cNvPr>
          <p:cNvSpPr txBox="1"/>
          <p:nvPr/>
        </p:nvSpPr>
        <p:spPr>
          <a:xfrm>
            <a:off x="9387230" y="2637576"/>
            <a:ext cx="2697194" cy="338554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Raspravite u malim grupama. </a:t>
            </a:r>
            <a:endParaRPr lang="hr-HR" sz="1600" i="1" dirty="0">
              <a:solidFill>
                <a:srgbClr val="0070C0"/>
              </a:solidFill>
            </a:endParaRPr>
          </a:p>
        </p:txBody>
      </p:sp>
      <p:pic>
        <p:nvPicPr>
          <p:cNvPr id="13" name="Slika 12">
            <a:extLst>
              <a:ext uri="{FF2B5EF4-FFF2-40B4-BE49-F238E27FC236}">
                <a16:creationId xmlns:a16="http://schemas.microsoft.com/office/drawing/2014/main" id="{5A2D783C-6917-47A8-8DFD-F96E824855BD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l="1412"/>
          <a:stretch/>
        </p:blipFill>
        <p:spPr>
          <a:xfrm>
            <a:off x="7643360" y="3850166"/>
            <a:ext cx="4350058" cy="619276"/>
          </a:xfrm>
          <a:prstGeom prst="rect">
            <a:avLst/>
          </a:prstGeom>
          <a:ln w="38100" cap="sq">
            <a:solidFill>
              <a:srgbClr val="CC00CC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4" name="Slika 13">
            <a:extLst>
              <a:ext uri="{FF2B5EF4-FFF2-40B4-BE49-F238E27FC236}">
                <a16:creationId xmlns:a16="http://schemas.microsoft.com/office/drawing/2014/main" id="{605F56F6-F6FF-4609-BA32-88C01260C1D0}"/>
              </a:ext>
            </a:extLst>
          </p:cNvPr>
          <p:cNvPicPr>
            <a:picLocks noChangeAspect="1"/>
          </p:cNvPicPr>
          <p:nvPr/>
        </p:nvPicPr>
        <p:blipFill rotWithShape="1">
          <a:blip r:embed="rId11"/>
          <a:srcRect l="5288"/>
          <a:stretch/>
        </p:blipFill>
        <p:spPr>
          <a:xfrm>
            <a:off x="7945442" y="4573545"/>
            <a:ext cx="2397116" cy="2108029"/>
          </a:xfrm>
          <a:prstGeom prst="rect">
            <a:avLst/>
          </a:prstGeom>
        </p:spPr>
      </p:pic>
      <p:sp>
        <p:nvSpPr>
          <p:cNvPr id="15" name="TekstniOkvir 14">
            <a:extLst>
              <a:ext uri="{FF2B5EF4-FFF2-40B4-BE49-F238E27FC236}">
                <a16:creationId xmlns:a16="http://schemas.microsoft.com/office/drawing/2014/main" id="{D481C313-506D-4492-94F9-A9111B507542}"/>
              </a:ext>
            </a:extLst>
          </p:cNvPr>
          <p:cNvSpPr txBox="1"/>
          <p:nvPr/>
        </p:nvSpPr>
        <p:spPr>
          <a:xfrm>
            <a:off x="10565899" y="4912289"/>
            <a:ext cx="1427519" cy="1077218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Zamisli da si sudac. Donesi odluku i obrazloži je. </a:t>
            </a:r>
          </a:p>
        </p:txBody>
      </p:sp>
    </p:spTree>
    <p:extLst>
      <p:ext uri="{BB962C8B-B14F-4D97-AF65-F5344CB8AC3E}">
        <p14:creationId xmlns:p14="http://schemas.microsoft.com/office/powerpoint/2010/main" val="3273517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2" grpId="0" animBg="1"/>
      <p:bldP spid="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8584C1A5-4D87-49C7-B960-4C631A8D5D6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F946A7C2-68DB-433E-A9C8-07044E89516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BF7CB574-F3AE-46E9-B724-AE05FA8D01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854"/>
            <a:ext cx="12192000" cy="6871854"/>
          </a:xfrm>
          <a:prstGeom prst="rect">
            <a:avLst/>
          </a:prstGeom>
        </p:spPr>
      </p:pic>
      <p:sp>
        <p:nvSpPr>
          <p:cNvPr id="8" name="TekstniOkvir 7">
            <a:extLst>
              <a:ext uri="{FF2B5EF4-FFF2-40B4-BE49-F238E27FC236}">
                <a16:creationId xmlns:a16="http://schemas.microsoft.com/office/drawing/2014/main" id="{84DC19EE-30E1-4DA1-BE18-D8CD60B93F37}"/>
              </a:ext>
            </a:extLst>
          </p:cNvPr>
          <p:cNvSpPr txBox="1"/>
          <p:nvPr/>
        </p:nvSpPr>
        <p:spPr>
          <a:xfrm>
            <a:off x="426874" y="110636"/>
            <a:ext cx="3067734" cy="830997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>
                <a:solidFill>
                  <a:srgbClr val="0070C0"/>
                </a:solidFill>
              </a:rPr>
              <a:t>Open </a:t>
            </a:r>
            <a:r>
              <a:rPr lang="hr-HR" sz="1600" b="1" dirty="0" err="1">
                <a:solidFill>
                  <a:srgbClr val="0070C0"/>
                </a:solidFill>
              </a:rPr>
              <a:t>your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Book</a:t>
            </a:r>
            <a:r>
              <a:rPr lang="hr-HR" sz="1600" b="1" dirty="0">
                <a:solidFill>
                  <a:srgbClr val="0070C0"/>
                </a:solidFill>
              </a:rPr>
              <a:t>, </a:t>
            </a:r>
            <a:r>
              <a:rPr lang="hr-HR" sz="1600" b="1" dirty="0" err="1">
                <a:solidFill>
                  <a:srgbClr val="0070C0"/>
                </a:solidFill>
              </a:rPr>
              <a:t>page</a:t>
            </a:r>
            <a:r>
              <a:rPr lang="hr-HR" sz="1600" b="1" dirty="0">
                <a:solidFill>
                  <a:srgbClr val="0070C0"/>
                </a:solidFill>
              </a:rPr>
              <a:t> 61. </a:t>
            </a:r>
          </a:p>
          <a:p>
            <a:endParaRPr lang="hr-HR" sz="1600" b="1" dirty="0">
              <a:solidFill>
                <a:srgbClr val="0070C0"/>
              </a:solidFill>
            </a:endParaRPr>
          </a:p>
          <a:p>
            <a:r>
              <a:rPr lang="hr-HR" sz="1600" dirty="0">
                <a:solidFill>
                  <a:srgbClr val="0070C0"/>
                </a:solidFill>
              </a:rPr>
              <a:t>Otvorite udžbenik na stranici 61. </a:t>
            </a:r>
          </a:p>
        </p:txBody>
      </p:sp>
      <p:pic>
        <p:nvPicPr>
          <p:cNvPr id="9" name="Slika 8">
            <a:extLst>
              <a:ext uri="{FF2B5EF4-FFF2-40B4-BE49-F238E27FC236}">
                <a16:creationId xmlns:a16="http://schemas.microsoft.com/office/drawing/2014/main" id="{ACDFB3E1-9128-4C0F-A8A0-DAAB4BD42268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119244" y="50223"/>
            <a:ext cx="4895850" cy="6743700"/>
          </a:xfrm>
          <a:prstGeom prst="rect">
            <a:avLst/>
          </a:prstGeom>
        </p:spPr>
      </p:pic>
      <p:pic>
        <p:nvPicPr>
          <p:cNvPr id="10" name="Slika 9">
            <a:extLst>
              <a:ext uri="{FF2B5EF4-FFF2-40B4-BE49-F238E27FC236}">
                <a16:creationId xmlns:a16="http://schemas.microsoft.com/office/drawing/2014/main" id="{E8056DA1-2AB0-4FF3-8443-69383825809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65070" y="217598"/>
            <a:ext cx="5446125" cy="1424725"/>
          </a:xfrm>
          <a:prstGeom prst="rect">
            <a:avLst/>
          </a:prstGeom>
          <a:ln w="38100" cap="sq">
            <a:solidFill>
              <a:srgbClr val="CC00CC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1" name="TekstniOkvir 10">
            <a:extLst>
              <a:ext uri="{FF2B5EF4-FFF2-40B4-BE49-F238E27FC236}">
                <a16:creationId xmlns:a16="http://schemas.microsoft.com/office/drawing/2014/main" id="{631F69C8-4D71-490A-A2BB-2662C1FBCDBA}"/>
              </a:ext>
            </a:extLst>
          </p:cNvPr>
          <p:cNvSpPr txBox="1"/>
          <p:nvPr/>
        </p:nvSpPr>
        <p:spPr>
          <a:xfrm>
            <a:off x="5822219" y="330098"/>
            <a:ext cx="2253125" cy="830997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Provedi istraživanje. </a:t>
            </a:r>
          </a:p>
          <a:p>
            <a:r>
              <a:rPr lang="hr-HR" sz="1600" dirty="0">
                <a:solidFill>
                  <a:srgbClr val="0070C0"/>
                </a:solidFill>
              </a:rPr>
              <a:t>Pronađi zanimljivu priču i napiši novinski izvještaj. </a:t>
            </a:r>
          </a:p>
        </p:txBody>
      </p:sp>
      <p:pic>
        <p:nvPicPr>
          <p:cNvPr id="12" name="Slika 11">
            <a:extLst>
              <a:ext uri="{FF2B5EF4-FFF2-40B4-BE49-F238E27FC236}">
                <a16:creationId xmlns:a16="http://schemas.microsoft.com/office/drawing/2014/main" id="{96609C9B-8E67-4854-96C3-485AB0133C9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6132" y="1091814"/>
            <a:ext cx="2056013" cy="1327504"/>
          </a:xfrm>
          <a:prstGeom prst="rect">
            <a:avLst/>
          </a:prstGeom>
          <a:ln w="38100" cap="sq">
            <a:solidFill>
              <a:srgbClr val="CC00CC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3" name="TekstniOkvir 12">
            <a:extLst>
              <a:ext uri="{FF2B5EF4-FFF2-40B4-BE49-F238E27FC236}">
                <a16:creationId xmlns:a16="http://schemas.microsoft.com/office/drawing/2014/main" id="{7530528B-939B-4FA2-809B-37345EA7E6B5}"/>
              </a:ext>
            </a:extLst>
          </p:cNvPr>
          <p:cNvSpPr txBox="1"/>
          <p:nvPr/>
        </p:nvSpPr>
        <p:spPr>
          <a:xfrm>
            <a:off x="2274647" y="1621282"/>
            <a:ext cx="1497716" cy="1077218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Što je važno? </a:t>
            </a:r>
          </a:p>
          <a:p>
            <a:pPr marL="285750" indent="-285750">
              <a:buFontTx/>
              <a:buChar char="-"/>
            </a:pPr>
            <a:r>
              <a:rPr lang="hr-HR" sz="1600" dirty="0">
                <a:solidFill>
                  <a:srgbClr val="0070C0"/>
                </a:solidFill>
              </a:rPr>
              <a:t>činjenice</a:t>
            </a:r>
          </a:p>
          <a:p>
            <a:pPr marL="285750" indent="-285750">
              <a:buFontTx/>
              <a:buChar char="-"/>
            </a:pPr>
            <a:r>
              <a:rPr lang="hr-HR" sz="1600" dirty="0">
                <a:solidFill>
                  <a:srgbClr val="0070C0"/>
                </a:solidFill>
              </a:rPr>
              <a:t>kontekst</a:t>
            </a:r>
          </a:p>
          <a:p>
            <a:pPr marL="285750" indent="-285750">
              <a:buFontTx/>
              <a:buChar char="-"/>
            </a:pPr>
            <a:r>
              <a:rPr lang="hr-HR" sz="1600" dirty="0">
                <a:solidFill>
                  <a:srgbClr val="0070C0"/>
                </a:solidFill>
              </a:rPr>
              <a:t>osjećaji</a:t>
            </a:r>
          </a:p>
        </p:txBody>
      </p:sp>
      <p:pic>
        <p:nvPicPr>
          <p:cNvPr id="14" name="Slika 13">
            <a:extLst>
              <a:ext uri="{FF2B5EF4-FFF2-40B4-BE49-F238E27FC236}">
                <a16:creationId xmlns:a16="http://schemas.microsoft.com/office/drawing/2014/main" id="{2ED48E3D-179B-4F6B-B9DE-AA7F43289F5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76906" y="2790575"/>
            <a:ext cx="2553811" cy="2101983"/>
          </a:xfrm>
          <a:prstGeom prst="rect">
            <a:avLst/>
          </a:prstGeom>
          <a:ln w="38100" cap="sq">
            <a:solidFill>
              <a:srgbClr val="CC00CC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5" name="Slika 14">
            <a:extLst>
              <a:ext uri="{FF2B5EF4-FFF2-40B4-BE49-F238E27FC236}">
                <a16:creationId xmlns:a16="http://schemas.microsoft.com/office/drawing/2014/main" id="{4F44150F-C053-4160-AD58-E6537E714911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03739" y="5061884"/>
            <a:ext cx="4026832" cy="1671098"/>
          </a:xfrm>
          <a:prstGeom prst="rect">
            <a:avLst/>
          </a:prstGeom>
          <a:ln w="38100" cap="sq">
            <a:solidFill>
              <a:srgbClr val="CC00CC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6" name="Slika 15">
            <a:extLst>
              <a:ext uri="{FF2B5EF4-FFF2-40B4-BE49-F238E27FC236}">
                <a16:creationId xmlns:a16="http://schemas.microsoft.com/office/drawing/2014/main" id="{10DBB1C2-D208-4386-B730-52445C3C4741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4751" y="2921242"/>
            <a:ext cx="3187477" cy="1947514"/>
          </a:xfrm>
          <a:prstGeom prst="rect">
            <a:avLst/>
          </a:prstGeom>
          <a:ln w="38100" cap="sq">
            <a:solidFill>
              <a:srgbClr val="CC00CC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7" name="Slika 16">
            <a:extLst>
              <a:ext uri="{FF2B5EF4-FFF2-40B4-BE49-F238E27FC236}">
                <a16:creationId xmlns:a16="http://schemas.microsoft.com/office/drawing/2014/main" id="{BFA9CD6D-1F48-4EFB-917D-19ED5F96BB65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383051" y="351560"/>
            <a:ext cx="3462137" cy="2497279"/>
          </a:xfrm>
          <a:prstGeom prst="rect">
            <a:avLst/>
          </a:prstGeom>
          <a:ln w="38100" cap="sq">
            <a:solidFill>
              <a:srgbClr val="CC00CC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8" name="Slika 17">
            <a:extLst>
              <a:ext uri="{FF2B5EF4-FFF2-40B4-BE49-F238E27FC236}">
                <a16:creationId xmlns:a16="http://schemas.microsoft.com/office/drawing/2014/main" id="{08086E37-69D5-4BE9-B483-341B2C68545E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781336" y="3005687"/>
            <a:ext cx="3606925" cy="2920268"/>
          </a:xfrm>
          <a:prstGeom prst="rect">
            <a:avLst/>
          </a:prstGeom>
          <a:ln w="38100" cap="sq">
            <a:solidFill>
              <a:srgbClr val="CC00CC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9" name="Slika 18">
            <a:extLst>
              <a:ext uri="{FF2B5EF4-FFF2-40B4-BE49-F238E27FC236}">
                <a16:creationId xmlns:a16="http://schemas.microsoft.com/office/drawing/2014/main" id="{12B06815-7185-4AAC-87DB-0E8302E37525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4412485" y="1838938"/>
            <a:ext cx="4316496" cy="859562"/>
          </a:xfrm>
          <a:prstGeom prst="rect">
            <a:avLst/>
          </a:prstGeom>
          <a:ln w="38100" cap="sq">
            <a:solidFill>
              <a:srgbClr val="CC00CC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0" name="Slika 19">
            <a:extLst>
              <a:ext uri="{FF2B5EF4-FFF2-40B4-BE49-F238E27FC236}">
                <a16:creationId xmlns:a16="http://schemas.microsoft.com/office/drawing/2014/main" id="{C10FF3F9-4E95-4B96-9306-6FA217858F5E}"/>
              </a:ext>
            </a:extLst>
          </p:cNvPr>
          <p:cNvPicPr>
            <a:picLocks noChangeAspect="1"/>
          </p:cNvPicPr>
          <p:nvPr/>
        </p:nvPicPr>
        <p:blipFill rotWithShape="1">
          <a:blip r:embed="rId14"/>
          <a:srcRect r="11885"/>
          <a:stretch/>
        </p:blipFill>
        <p:spPr>
          <a:xfrm>
            <a:off x="5072757" y="4989727"/>
            <a:ext cx="3462137" cy="1547339"/>
          </a:xfrm>
          <a:prstGeom prst="rect">
            <a:avLst/>
          </a:prstGeom>
          <a:ln w="38100" cap="sq">
            <a:solidFill>
              <a:srgbClr val="CC00CC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1685131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3" grpId="0" animBg="1"/>
    </p:bldLst>
  </p:timing>
</p:sld>
</file>

<file path=ppt/theme/theme1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C440EB9F40B2B46A1367B1A415FBD08" ma:contentTypeVersion="14" ma:contentTypeDescription="Create a new document." ma:contentTypeScope="" ma:versionID="8026e9ec43851b1d53d1d14a1a9f728f">
  <xsd:schema xmlns:xsd="http://www.w3.org/2001/XMLSchema" xmlns:xs="http://www.w3.org/2001/XMLSchema" xmlns:p="http://schemas.microsoft.com/office/2006/metadata/properties" xmlns:ns3="bc5181c4-fcd9-45fa-ba56-972b2cdced3c" xmlns:ns4="26f38477-cd9e-4a74-ae07-d74695e5afee" targetNamespace="http://schemas.microsoft.com/office/2006/metadata/properties" ma:root="true" ma:fieldsID="4bebe677f9e2fa051e10a1bf7d4a71ff" ns3:_="" ns4:_="">
    <xsd:import namespace="bc5181c4-fcd9-45fa-ba56-972b2cdced3c"/>
    <xsd:import namespace="26f38477-cd9e-4a74-ae07-d74695e5afee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DateTaken" minOccurs="0"/>
                <xsd:element ref="ns3:MediaServiceLocation" minOccurs="0"/>
                <xsd:element ref="ns4:SharedWithUsers" minOccurs="0"/>
                <xsd:element ref="ns4:SharedWithDetails" minOccurs="0"/>
                <xsd:element ref="ns4:SharingHintHash" minOccurs="0"/>
                <xsd:element ref="ns3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c5181c4-fcd9-45fa-ba56-972b2cdced3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LengthInSeconds" ma:index="21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6f38477-cd9e-4a74-ae07-d74695e5afee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61D72188-BE67-487E-94B5-C4DCA7D0FD73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53908D32-F859-4991-812E-6828BC9F049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c5181c4-fcd9-45fa-ba56-972b2cdced3c"/>
    <ds:schemaRef ds:uri="26f38477-cd9e-4a74-ae07-d74695e5afe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278D4157-EF1A-4134-9537-0067A9E31946}">
  <ds:schemaRefs>
    <ds:schemaRef ds:uri="http://purl.org/dc/elements/1.1/"/>
    <ds:schemaRef ds:uri="http://schemas.microsoft.com/office/2006/metadata/properties"/>
    <ds:schemaRef ds:uri="http://purl.org/dc/terms/"/>
    <ds:schemaRef ds:uri="http://schemas.openxmlformats.org/package/2006/metadata/core-properties"/>
    <ds:schemaRef ds:uri="bc5181c4-fcd9-45fa-ba56-972b2cdced3c"/>
    <ds:schemaRef ds:uri="http://schemas.microsoft.com/office/2006/documentManagement/types"/>
    <ds:schemaRef ds:uri="http://schemas.microsoft.com/office/infopath/2007/PartnerControls"/>
    <ds:schemaRef ds:uri="26f38477-cd9e-4a74-ae07-d74695e5afee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100</TotalTime>
  <Words>346</Words>
  <Application>Microsoft Office PowerPoint</Application>
  <PresentationFormat>Široki zaslon</PresentationFormat>
  <Paragraphs>65</Paragraphs>
  <Slides>6</Slides>
  <Notes>0</Notes>
  <HiddenSlides>0</HiddenSlides>
  <MMClips>1</MMClips>
  <ScaleCrop>false</ScaleCrop>
  <HeadingPairs>
    <vt:vector size="6" baseType="variant">
      <vt:variant>
        <vt:lpstr>Korišteni fontovi</vt:lpstr>
      </vt:variant>
      <vt:variant>
        <vt:i4>3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Tema sustava Office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prezentacija</dc:title>
  <dc:creator>Sandra Štambuk</dc:creator>
  <cp:lastModifiedBy>IVA Palčić Strčić</cp:lastModifiedBy>
  <cp:revision>10</cp:revision>
  <dcterms:created xsi:type="dcterms:W3CDTF">2021-11-28T14:40:11Z</dcterms:created>
  <dcterms:modified xsi:type="dcterms:W3CDTF">2021-11-29T22:02:59Z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0x0101001C440EB9F40B2B46A1367B1A415FBD08</vt:lpwstr>
  </property>
</Properties>
</file>